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8" r:id="rId2"/>
  </p:sldMasterIdLst>
  <p:notesMasterIdLst>
    <p:notesMasterId r:id="rId5"/>
  </p:notesMasterIdLst>
  <p:handoutMasterIdLst>
    <p:handoutMasterId r:id="rId6"/>
  </p:handoutMasterIdLst>
  <p:sldIdLst>
    <p:sldId id="256" r:id="rId3"/>
    <p:sldId id="261" r:id="rId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 Murphy" initials="KM" lastIdx="1" clrIdx="0">
    <p:extLst>
      <p:ext uri="{19B8F6BF-5375-455C-9EA6-DF929625EA0E}">
        <p15:presenceInfo xmlns:p15="http://schemas.microsoft.com/office/powerpoint/2012/main" userId="459dcb4353203a1c" providerId="Windows Live"/>
      </p:ext>
    </p:extLst>
  </p:cmAuthor>
  <p:cmAuthor id="2" name="Chelsea Dunning" initials="CD" lastIdx="1" clrIdx="1">
    <p:extLst>
      <p:ext uri="{19B8F6BF-5375-455C-9EA6-DF929625EA0E}">
        <p15:presenceInfo xmlns:p15="http://schemas.microsoft.com/office/powerpoint/2012/main" userId="fb8963be72224eac" providerId="Windows Live"/>
      </p:ext>
    </p:extLst>
  </p:cmAuthor>
  <p:cmAuthor id="3" name="Alan Greer" initials="AG" lastIdx="4" clrIdx="2">
    <p:extLst>
      <p:ext uri="{19B8F6BF-5375-455C-9EA6-DF929625EA0E}">
        <p15:presenceInfo xmlns:p15="http://schemas.microsoft.com/office/powerpoint/2012/main" userId="S::alangreer@centerforhci.org::f30a60d5-5c0c-4c7a-be6a-f05bd19817d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111"/>
    <a:srgbClr val="0049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E3254C-B9E9-4617-AB03-1265AC6D332D}" v="46" dt="2022-05-22T21:00:38.3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54" autoAdjust="0"/>
    <p:restoredTop sz="96052" autoAdjust="0"/>
  </p:normalViewPr>
  <p:slideViewPr>
    <p:cSldViewPr snapToGrid="0" snapToObjects="1">
      <p:cViewPr varScale="1">
        <p:scale>
          <a:sx n="59" d="100"/>
          <a:sy n="59" d="100"/>
        </p:scale>
        <p:origin x="1336" y="64"/>
      </p:cViewPr>
      <p:guideLst>
        <p:guide orient="horz" pos="2160"/>
        <p:guide pos="2880"/>
      </p:guideLst>
    </p:cSldViewPr>
  </p:slideViewPr>
  <p:notesTextViewPr>
    <p:cViewPr>
      <p:scale>
        <a:sx n="1" d="1"/>
        <a:sy n="1" d="1"/>
      </p:scale>
      <p:origin x="0" y="0"/>
    </p:cViewPr>
  </p:notesTextViewPr>
  <p:notesViewPr>
    <p:cSldViewPr snapToGrid="0" snapToObjects="1" showGuides="1">
      <p:cViewPr varScale="1">
        <p:scale>
          <a:sx n="169" d="100"/>
          <a:sy n="169" d="100"/>
        </p:scale>
        <p:origin x="3456"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lsea Dunning" userId="fb8963be72224eac" providerId="LiveId" clId="{37E3254C-B9E9-4617-AB03-1265AC6D332D}"/>
    <pc:docChg chg="undo custSel modSld">
      <pc:chgData name="Chelsea Dunning" userId="fb8963be72224eac" providerId="LiveId" clId="{37E3254C-B9E9-4617-AB03-1265AC6D332D}" dt="2022-05-25T13:16:50.715" v="2121" actId="14100"/>
      <pc:docMkLst>
        <pc:docMk/>
      </pc:docMkLst>
      <pc:sldChg chg="modSp mod">
        <pc:chgData name="Chelsea Dunning" userId="fb8963be72224eac" providerId="LiveId" clId="{37E3254C-B9E9-4617-AB03-1265AC6D332D}" dt="2022-05-24T22:24:38.958" v="2086" actId="1036"/>
        <pc:sldMkLst>
          <pc:docMk/>
          <pc:sldMk cId="729799869" sldId="256"/>
        </pc:sldMkLst>
        <pc:spChg chg="mod">
          <ac:chgData name="Chelsea Dunning" userId="fb8963be72224eac" providerId="LiveId" clId="{37E3254C-B9E9-4617-AB03-1265AC6D332D}" dt="2022-05-22T20:57:11.834" v="1985" actId="1076"/>
          <ac:spMkLst>
            <pc:docMk/>
            <pc:sldMk cId="729799869" sldId="256"/>
            <ac:spMk id="2" creationId="{A21386C3-533E-564E-B260-8A14040A816B}"/>
          </ac:spMkLst>
        </pc:spChg>
        <pc:spChg chg="mod">
          <ac:chgData name="Chelsea Dunning" userId="fb8963be72224eac" providerId="LiveId" clId="{37E3254C-B9E9-4617-AB03-1265AC6D332D}" dt="2022-05-24T22:24:38.958" v="2086" actId="1036"/>
          <ac:spMkLst>
            <pc:docMk/>
            <pc:sldMk cId="729799869" sldId="256"/>
            <ac:spMk id="3" creationId="{16A57434-F08F-0844-A1B3-373D7211CA8D}"/>
          </ac:spMkLst>
        </pc:spChg>
        <pc:spChg chg="mod">
          <ac:chgData name="Chelsea Dunning" userId="fb8963be72224eac" providerId="LiveId" clId="{37E3254C-B9E9-4617-AB03-1265AC6D332D}" dt="2022-05-22T20:22:00.177" v="10" actId="20577"/>
          <ac:spMkLst>
            <pc:docMk/>
            <pc:sldMk cId="729799869" sldId="256"/>
            <ac:spMk id="4" creationId="{4E9E4BE4-BF47-4748-A731-A7AF26FE088D}"/>
          </ac:spMkLst>
        </pc:spChg>
        <pc:spChg chg="mod">
          <ac:chgData name="Chelsea Dunning" userId="fb8963be72224eac" providerId="LiveId" clId="{37E3254C-B9E9-4617-AB03-1265AC6D332D}" dt="2022-05-22T20:57:14.925" v="1987" actId="403"/>
          <ac:spMkLst>
            <pc:docMk/>
            <pc:sldMk cId="729799869" sldId="256"/>
            <ac:spMk id="5" creationId="{00000000-0000-0000-0000-000000000000}"/>
          </ac:spMkLst>
        </pc:spChg>
      </pc:sldChg>
      <pc:sldChg chg="addSp delSp modSp mod">
        <pc:chgData name="Chelsea Dunning" userId="fb8963be72224eac" providerId="LiveId" clId="{37E3254C-B9E9-4617-AB03-1265AC6D332D}" dt="2022-05-25T13:16:50.715" v="2121" actId="14100"/>
        <pc:sldMkLst>
          <pc:docMk/>
          <pc:sldMk cId="2378321155" sldId="261"/>
        </pc:sldMkLst>
        <pc:spChg chg="mod">
          <ac:chgData name="Chelsea Dunning" userId="fb8963be72224eac" providerId="LiveId" clId="{37E3254C-B9E9-4617-AB03-1265AC6D332D}" dt="2022-05-22T20:22:05.631" v="17" actId="20577"/>
          <ac:spMkLst>
            <pc:docMk/>
            <pc:sldMk cId="2378321155" sldId="261"/>
            <ac:spMk id="4" creationId="{4E9E4BE4-BF47-4748-A731-A7AF26FE088D}"/>
          </ac:spMkLst>
        </pc:spChg>
        <pc:spChg chg="mod">
          <ac:chgData name="Chelsea Dunning" userId="fb8963be72224eac" providerId="LiveId" clId="{37E3254C-B9E9-4617-AB03-1265AC6D332D}" dt="2022-05-22T21:01:48.831" v="2058" actId="1076"/>
          <ac:spMkLst>
            <pc:docMk/>
            <pc:sldMk cId="2378321155" sldId="261"/>
            <ac:spMk id="17" creationId="{C303E746-D377-4FC4-B11F-101F61948675}"/>
          </ac:spMkLst>
        </pc:spChg>
        <pc:spChg chg="mod">
          <ac:chgData name="Chelsea Dunning" userId="fb8963be72224eac" providerId="LiveId" clId="{37E3254C-B9E9-4617-AB03-1265AC6D332D}" dt="2022-05-22T20:29:29.205" v="499" actId="20577"/>
          <ac:spMkLst>
            <pc:docMk/>
            <pc:sldMk cId="2378321155" sldId="261"/>
            <ac:spMk id="21" creationId="{684A9206-3F53-4C44-91FD-38C0582EDCD7}"/>
          </ac:spMkLst>
        </pc:spChg>
        <pc:spChg chg="mod">
          <ac:chgData name="Chelsea Dunning" userId="fb8963be72224eac" providerId="LiveId" clId="{37E3254C-B9E9-4617-AB03-1265AC6D332D}" dt="2022-05-24T22:25:17.234" v="2118" actId="1035"/>
          <ac:spMkLst>
            <pc:docMk/>
            <pc:sldMk cId="2378321155" sldId="261"/>
            <ac:spMk id="22" creationId="{44EF9AC4-13B5-4388-9DCA-D77075A0EEF3}"/>
          </ac:spMkLst>
        </pc:spChg>
        <pc:spChg chg="del">
          <ac:chgData name="Chelsea Dunning" userId="fb8963be72224eac" providerId="LiveId" clId="{37E3254C-B9E9-4617-AB03-1265AC6D332D}" dt="2022-05-22T20:42:51.546" v="1032" actId="478"/>
          <ac:spMkLst>
            <pc:docMk/>
            <pc:sldMk cId="2378321155" sldId="261"/>
            <ac:spMk id="23" creationId="{4CE05698-AA41-4C11-B8E6-448D9901E518}"/>
          </ac:spMkLst>
        </pc:spChg>
        <pc:spChg chg="mod">
          <ac:chgData name="Chelsea Dunning" userId="fb8963be72224eac" providerId="LiveId" clId="{37E3254C-B9E9-4617-AB03-1265AC6D332D}" dt="2022-05-22T21:02:06.067" v="2062" actId="1076"/>
          <ac:spMkLst>
            <pc:docMk/>
            <pc:sldMk cId="2378321155" sldId="261"/>
            <ac:spMk id="27" creationId="{F269A3BD-C088-4766-BBF1-B503A1BFEC6C}"/>
          </ac:spMkLst>
        </pc:spChg>
        <pc:spChg chg="mod">
          <ac:chgData name="Chelsea Dunning" userId="fb8963be72224eac" providerId="LiveId" clId="{37E3254C-B9E9-4617-AB03-1265AC6D332D}" dt="2022-05-22T21:02:38.402" v="2072" actId="1076"/>
          <ac:spMkLst>
            <pc:docMk/>
            <pc:sldMk cId="2378321155" sldId="261"/>
            <ac:spMk id="31" creationId="{96A80DFA-C483-4338-86FE-DAC963975C89}"/>
          </ac:spMkLst>
        </pc:spChg>
        <pc:spChg chg="mod">
          <ac:chgData name="Chelsea Dunning" userId="fb8963be72224eac" providerId="LiveId" clId="{37E3254C-B9E9-4617-AB03-1265AC6D332D}" dt="2022-05-22T21:01:25.643" v="2052" actId="1076"/>
          <ac:spMkLst>
            <pc:docMk/>
            <pc:sldMk cId="2378321155" sldId="261"/>
            <ac:spMk id="33" creationId="{51FA1650-A15C-48FF-93CD-E50D2D2BCA5A}"/>
          </ac:spMkLst>
        </pc:spChg>
        <pc:spChg chg="add mod">
          <ac:chgData name="Chelsea Dunning" userId="fb8963be72224eac" providerId="LiveId" clId="{37E3254C-B9E9-4617-AB03-1265AC6D332D}" dt="2022-05-22T21:02:32.059" v="2070" actId="1076"/>
          <ac:spMkLst>
            <pc:docMk/>
            <pc:sldMk cId="2378321155" sldId="261"/>
            <ac:spMk id="36" creationId="{3C17D901-DBB3-D61E-49EE-8568451603E1}"/>
          </ac:spMkLst>
        </pc:spChg>
        <pc:graphicFrameChg chg="add del mod modGraphic">
          <ac:chgData name="Chelsea Dunning" userId="fb8963be72224eac" providerId="LiveId" clId="{37E3254C-B9E9-4617-AB03-1265AC6D332D}" dt="2022-05-25T13:16:48.560" v="2120" actId="14100"/>
          <ac:graphicFrameMkLst>
            <pc:docMk/>
            <pc:sldMk cId="2378321155" sldId="261"/>
            <ac:graphicFrameMk id="7" creationId="{6978FBCB-A328-4E10-BBB7-AF0724C5A30F}"/>
          </ac:graphicFrameMkLst>
        </pc:graphicFrameChg>
        <pc:graphicFrameChg chg="mod modGraphic">
          <ac:chgData name="Chelsea Dunning" userId="fb8963be72224eac" providerId="LiveId" clId="{37E3254C-B9E9-4617-AB03-1265AC6D332D}" dt="2022-05-25T13:16:50.715" v="2121" actId="14100"/>
          <ac:graphicFrameMkLst>
            <pc:docMk/>
            <pc:sldMk cId="2378321155" sldId="261"/>
            <ac:graphicFrameMk id="20" creationId="{591AA7CB-D82B-437A-B345-AB3E6BBE01FD}"/>
          </ac:graphicFrameMkLst>
        </pc:graphicFrameChg>
        <pc:picChg chg="add mod modCrop">
          <ac:chgData name="Chelsea Dunning" userId="fb8963be72224eac" providerId="LiveId" clId="{37E3254C-B9E9-4617-AB03-1265AC6D332D}" dt="2022-05-22T21:01:59.521" v="2060" actId="1076"/>
          <ac:picMkLst>
            <pc:docMk/>
            <pc:sldMk cId="2378321155" sldId="261"/>
            <ac:picMk id="3" creationId="{8786EC6A-0A56-416D-C16F-6FDBB2C931F3}"/>
          </ac:picMkLst>
        </pc:picChg>
        <pc:picChg chg="del">
          <ac:chgData name="Chelsea Dunning" userId="fb8963be72224eac" providerId="LiveId" clId="{37E3254C-B9E9-4617-AB03-1265AC6D332D}" dt="2022-05-22T20:42:46.656" v="1028" actId="478"/>
          <ac:picMkLst>
            <pc:docMk/>
            <pc:sldMk cId="2378321155" sldId="261"/>
            <ac:picMk id="8" creationId="{50F3DE46-A38F-4631-944E-0F1BB4B6C2DE}"/>
          </ac:picMkLst>
        </pc:picChg>
        <pc:picChg chg="del">
          <ac:chgData name="Chelsea Dunning" userId="fb8963be72224eac" providerId="LiveId" clId="{37E3254C-B9E9-4617-AB03-1265AC6D332D}" dt="2022-05-22T20:42:48.367" v="1030" actId="478"/>
          <ac:picMkLst>
            <pc:docMk/>
            <pc:sldMk cId="2378321155" sldId="261"/>
            <ac:picMk id="9" creationId="{2C941BF5-2D19-4559-AF1A-26D0F8E0506A}"/>
          </ac:picMkLst>
        </pc:picChg>
        <pc:picChg chg="del">
          <ac:chgData name="Chelsea Dunning" userId="fb8963be72224eac" providerId="LiveId" clId="{37E3254C-B9E9-4617-AB03-1265AC6D332D}" dt="2022-05-22T20:42:15.836" v="1019" actId="478"/>
          <ac:picMkLst>
            <pc:docMk/>
            <pc:sldMk cId="2378321155" sldId="261"/>
            <ac:picMk id="11" creationId="{BA36D83E-040D-4235-B1C4-C22315177935}"/>
          </ac:picMkLst>
        </pc:picChg>
        <pc:picChg chg="del">
          <ac:chgData name="Chelsea Dunning" userId="fb8963be72224eac" providerId="LiveId" clId="{37E3254C-B9E9-4617-AB03-1265AC6D332D}" dt="2022-05-22T20:42:47.591" v="1029" actId="478"/>
          <ac:picMkLst>
            <pc:docMk/>
            <pc:sldMk cId="2378321155" sldId="261"/>
            <ac:picMk id="12" creationId="{E4D7D44F-C419-4EF5-A6CC-B75716F966D3}"/>
          </ac:picMkLst>
        </pc:picChg>
        <pc:picChg chg="add mod modCrop">
          <ac:chgData name="Chelsea Dunning" userId="fb8963be72224eac" providerId="LiveId" clId="{37E3254C-B9E9-4617-AB03-1265AC6D332D}" dt="2022-05-22T21:02:08.771" v="2063" actId="1076"/>
          <ac:picMkLst>
            <pc:docMk/>
            <pc:sldMk cId="2378321155" sldId="261"/>
            <ac:picMk id="13" creationId="{D5523748-2ABA-3CC6-B2F2-F1E179555130}"/>
          </ac:picMkLst>
        </pc:picChg>
        <pc:picChg chg="add mod modCrop">
          <ac:chgData name="Chelsea Dunning" userId="fb8963be72224eac" providerId="LiveId" clId="{37E3254C-B9E9-4617-AB03-1265AC6D332D}" dt="2022-05-22T21:01:37.585" v="2055" actId="1076"/>
          <ac:picMkLst>
            <pc:docMk/>
            <pc:sldMk cId="2378321155" sldId="261"/>
            <ac:picMk id="15" creationId="{39B081CE-29C4-E825-97FD-062EBDC09B1B}"/>
          </ac:picMkLst>
        </pc:picChg>
        <pc:picChg chg="add mod modCrop">
          <ac:chgData name="Chelsea Dunning" userId="fb8963be72224eac" providerId="LiveId" clId="{37E3254C-B9E9-4617-AB03-1265AC6D332D}" dt="2022-05-22T20:58:59.489" v="1995" actId="1076"/>
          <ac:picMkLst>
            <pc:docMk/>
            <pc:sldMk cId="2378321155" sldId="261"/>
            <ac:picMk id="18" creationId="{07FC19E9-ECBA-5AA5-615B-DB85E18FFA97}"/>
          </ac:picMkLst>
        </pc:picChg>
        <pc:picChg chg="del mod">
          <ac:chgData name="Chelsea Dunning" userId="fb8963be72224eac" providerId="LiveId" clId="{37E3254C-B9E9-4617-AB03-1265AC6D332D}" dt="2022-05-22T20:42:49.912" v="1031" actId="478"/>
          <ac:picMkLst>
            <pc:docMk/>
            <pc:sldMk cId="2378321155" sldId="261"/>
            <ac:picMk id="24" creationId="{4FB31C3A-E553-491C-86EE-987D7BCA348F}"/>
          </ac:picMkLst>
        </pc:picChg>
        <pc:picChg chg="add mod modCrop">
          <ac:chgData name="Chelsea Dunning" userId="fb8963be72224eac" providerId="LiveId" clId="{37E3254C-B9E9-4617-AB03-1265AC6D332D}" dt="2022-05-22T21:02:20.906" v="2066" actId="1076"/>
          <ac:picMkLst>
            <pc:docMk/>
            <pc:sldMk cId="2378321155" sldId="261"/>
            <ac:picMk id="35" creationId="{0AF55A0C-4013-52A1-5034-A1C71F8B5A26}"/>
          </ac:picMkLst>
        </pc:picChg>
        <pc:cxnChg chg="mod">
          <ac:chgData name="Chelsea Dunning" userId="fb8963be72224eac" providerId="LiveId" clId="{37E3254C-B9E9-4617-AB03-1265AC6D332D}" dt="2022-05-22T21:02:35.277" v="2071" actId="1076"/>
          <ac:cxnSpMkLst>
            <pc:docMk/>
            <pc:sldMk cId="2378321155" sldId="261"/>
            <ac:cxnSpMk id="25" creationId="{281901EB-55F9-4862-ABC3-BA6D3FFDB6A2}"/>
          </ac:cxnSpMkLst>
        </pc:cxnChg>
        <pc:cxnChg chg="del">
          <ac:chgData name="Chelsea Dunning" userId="fb8963be72224eac" providerId="LiveId" clId="{37E3254C-B9E9-4617-AB03-1265AC6D332D}" dt="2022-05-22T20:42:52.397" v="1033" actId="478"/>
          <ac:cxnSpMkLst>
            <pc:docMk/>
            <pc:sldMk cId="2378321155" sldId="261"/>
            <ac:cxnSpMk id="28" creationId="{195883EF-62D3-4200-9473-71DDAA11EB2F}"/>
          </ac:cxnSpMkLst>
        </pc:cxnChg>
        <pc:cxnChg chg="mod">
          <ac:chgData name="Chelsea Dunning" userId="fb8963be72224eac" providerId="LiveId" clId="{37E3254C-B9E9-4617-AB03-1265AC6D332D}" dt="2022-05-22T21:02:22.512" v="2067" actId="1076"/>
          <ac:cxnSpMkLst>
            <pc:docMk/>
            <pc:sldMk cId="2378321155" sldId="261"/>
            <ac:cxnSpMk id="29" creationId="{84727BEA-15B2-4E3F-8C5A-7EDDEC7C4C83}"/>
          </ac:cxnSpMkLst>
        </pc:cxnChg>
        <pc:cxnChg chg="mod">
          <ac:chgData name="Chelsea Dunning" userId="fb8963be72224eac" providerId="LiveId" clId="{37E3254C-B9E9-4617-AB03-1265AC6D332D}" dt="2022-05-22T21:01:42.337" v="2056" actId="1076"/>
          <ac:cxnSpMkLst>
            <pc:docMk/>
            <pc:sldMk cId="2378321155" sldId="261"/>
            <ac:cxnSpMk id="30" creationId="{55C9AD7A-4E51-4A07-A98C-35CC2BF0CC14}"/>
          </ac:cxnSpMkLst>
        </pc:cxnChg>
        <pc:cxnChg chg="mod">
          <ac:chgData name="Chelsea Dunning" userId="fb8963be72224eac" providerId="LiveId" clId="{37E3254C-B9E9-4617-AB03-1265AC6D332D}" dt="2022-05-22T21:01:44.200" v="2057" actId="1076"/>
          <ac:cxnSpMkLst>
            <pc:docMk/>
            <pc:sldMk cId="2378321155" sldId="261"/>
            <ac:cxnSpMk id="32" creationId="{CB476AAB-1F20-4EB2-B40D-2A26AA676F10}"/>
          </ac:cxnSpMkLst>
        </pc:cxnChg>
        <pc:cxnChg chg="add mod">
          <ac:chgData name="Chelsea Dunning" userId="fb8963be72224eac" providerId="LiveId" clId="{37E3254C-B9E9-4617-AB03-1265AC6D332D}" dt="2022-05-22T21:02:13.834" v="2064" actId="1076"/>
          <ac:cxnSpMkLst>
            <pc:docMk/>
            <pc:sldMk cId="2378321155" sldId="261"/>
            <ac:cxnSpMk id="34" creationId="{8B048EEE-978F-1600-D555-B6508731E2B1}"/>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5F6F30-E202-0144-B525-894A81D5B3FC}"/>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8B7DA81C-4C18-5644-B065-B9656CDF08F9}"/>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9036B07-F99F-0747-9F30-90694272FEAB}" type="datetimeFigureOut">
              <a:rPr lang="en-US" smtClean="0"/>
              <a:t>6/2/2022</a:t>
            </a:fld>
            <a:endParaRPr lang="en-US"/>
          </a:p>
        </p:txBody>
      </p:sp>
      <p:sp>
        <p:nvSpPr>
          <p:cNvPr id="4" name="Footer Placeholder 3">
            <a:extLst>
              <a:ext uri="{FF2B5EF4-FFF2-40B4-BE49-F238E27FC236}">
                <a16:creationId xmlns:a16="http://schemas.microsoft.com/office/drawing/2014/main" id="{F7CBE4BE-08D3-FF43-9249-04FCC92C5485}"/>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2FF9BBB-0252-4D40-9AF3-592CC7B76E9D}"/>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90B8E44-834D-3446-93A4-A41CF2FB4EAC}" type="slidenum">
              <a:rPr lang="en-US" smtClean="0"/>
              <a:t>‹#›</a:t>
            </a:fld>
            <a:endParaRPr lang="en-US"/>
          </a:p>
        </p:txBody>
      </p:sp>
    </p:spTree>
    <p:extLst>
      <p:ext uri="{BB962C8B-B14F-4D97-AF65-F5344CB8AC3E}">
        <p14:creationId xmlns:p14="http://schemas.microsoft.com/office/powerpoint/2010/main" val="1204311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E4CDACB-0691-5B4C-A37B-7967CA920562}" type="datetimeFigureOut">
              <a:rPr lang="en-US" smtClean="0"/>
              <a:t>6/2/2022</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BAF61C1-3F38-4E49-BF14-217DAA5EC605}" type="slidenum">
              <a:rPr lang="en-US" smtClean="0"/>
              <a:t>‹#›</a:t>
            </a:fld>
            <a:endParaRPr lang="en-US"/>
          </a:p>
        </p:txBody>
      </p:sp>
    </p:spTree>
    <p:extLst>
      <p:ext uri="{BB962C8B-B14F-4D97-AF65-F5344CB8AC3E}">
        <p14:creationId xmlns:p14="http://schemas.microsoft.com/office/powerpoint/2010/main" val="3829664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CBAF61C1-3F38-4E49-BF14-217DAA5EC605}" type="slidenum">
              <a:rPr lang="en-US" smtClean="0"/>
              <a:t>1</a:t>
            </a:fld>
            <a:endParaRPr lang="en-US"/>
          </a:p>
        </p:txBody>
      </p:sp>
    </p:spTree>
    <p:extLst>
      <p:ext uri="{BB962C8B-B14F-4D97-AF65-F5344CB8AC3E}">
        <p14:creationId xmlns:p14="http://schemas.microsoft.com/office/powerpoint/2010/main" val="2456872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CBAF61C1-3F38-4E49-BF14-217DAA5EC605}" type="slidenum">
              <a:rPr lang="en-US" smtClean="0"/>
              <a:t>2</a:t>
            </a:fld>
            <a:endParaRPr lang="en-US"/>
          </a:p>
        </p:txBody>
      </p:sp>
    </p:spTree>
    <p:extLst>
      <p:ext uri="{BB962C8B-B14F-4D97-AF65-F5344CB8AC3E}">
        <p14:creationId xmlns:p14="http://schemas.microsoft.com/office/powerpoint/2010/main" val="2295857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g"/><Relationship Id="rId1" Type="http://schemas.openxmlformats.org/officeDocument/2006/relationships/slideMaster" Target="../slideMasters/slideMaster2.xml"/><Relationship Id="rId4" Type="http://schemas.openxmlformats.org/officeDocument/2006/relationships/image" Target="../media/image7.jpe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8.jpg"/><Relationship Id="rId1" Type="http://schemas.openxmlformats.org/officeDocument/2006/relationships/slideMaster" Target="../slideMasters/slideMaster2.xml"/><Relationship Id="rId4" Type="http://schemas.openxmlformats.org/officeDocument/2006/relationships/image" Target="../media/image9.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0.jpg"/><Relationship Id="rId1" Type="http://schemas.openxmlformats.org/officeDocument/2006/relationships/slideMaster" Target="../slideMasters/slideMaster2.xml"/><Relationship Id="rId4" Type="http://schemas.openxmlformats.org/officeDocument/2006/relationships/image" Target="../media/image11.jpe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2.jpg"/><Relationship Id="rId1" Type="http://schemas.openxmlformats.org/officeDocument/2006/relationships/slideMaster" Target="../slideMasters/slideMaster2.xml"/><Relationship Id="rId4" Type="http://schemas.openxmlformats.org/officeDocument/2006/relationships/image" Target="../media/image13.jpe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2.jpg"/><Relationship Id="rId1" Type="http://schemas.openxmlformats.org/officeDocument/2006/relationships/slideMaster" Target="../slideMasters/slideMaster2.xml"/><Relationship Id="rId4" Type="http://schemas.openxmlformats.org/officeDocument/2006/relationships/image" Target="../media/image13.jpe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screen">
            <a:alphaModFix amt="50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132337"/>
            <a:ext cx="7886700" cy="2852737"/>
          </a:xfrm>
        </p:spPr>
        <p:txBody>
          <a:bodyPr anchor="b"/>
          <a:lstStyle>
            <a:lvl1pPr>
              <a:defRPr sz="5400" b="1">
                <a:solidFill>
                  <a:schemeClr val="tx2"/>
                </a:solidFill>
              </a:defRPr>
            </a:lvl1pPr>
          </a:lstStyle>
          <a:p>
            <a:r>
              <a:rPr lang="en-US" dirty="0"/>
              <a:t>Click To Edit Master </a:t>
            </a:r>
            <a:br>
              <a:rPr lang="en-US" dirty="0"/>
            </a:br>
            <a:r>
              <a:rPr lang="en-US" dirty="0"/>
              <a:t>Title Style</a:t>
            </a:r>
          </a:p>
        </p:txBody>
      </p:sp>
      <p:sp>
        <p:nvSpPr>
          <p:cNvPr id="3" name="Text Placeholder 2"/>
          <p:cNvSpPr>
            <a:spLocks noGrp="1"/>
          </p:cNvSpPr>
          <p:nvPr>
            <p:ph type="body" idx="1" hasCustomPrompt="1"/>
          </p:nvPr>
        </p:nvSpPr>
        <p:spPr>
          <a:xfrm>
            <a:off x="623888" y="4225476"/>
            <a:ext cx="7886700" cy="1500187"/>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pic>
        <p:nvPicPr>
          <p:cNvPr id="10" name="Picture 9" descr="Logo&#10;&#10;Description automatically generated">
            <a:extLst>
              <a:ext uri="{FF2B5EF4-FFF2-40B4-BE49-F238E27FC236}">
                <a16:creationId xmlns:a16="http://schemas.microsoft.com/office/drawing/2014/main" id="{171AAE72-3A85-624D-BA05-F33FF8D998E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19182" y="213593"/>
            <a:ext cx="3552685" cy="576112"/>
          </a:xfrm>
          <a:prstGeom prst="rect">
            <a:avLst/>
          </a:prstGeom>
        </p:spPr>
      </p:pic>
      <p:sp>
        <p:nvSpPr>
          <p:cNvPr id="9" name="Footer Placeholder 4">
            <a:extLst>
              <a:ext uri="{FF2B5EF4-FFF2-40B4-BE49-F238E27FC236}">
                <a16:creationId xmlns:a16="http://schemas.microsoft.com/office/drawing/2014/main" id="{DD4D4BC5-6363-B64D-9758-FF2BA36CFE22}"/>
              </a:ext>
            </a:extLst>
          </p:cNvPr>
          <p:cNvSpPr>
            <a:spLocks noGrp="1"/>
          </p:cNvSpPr>
          <p:nvPr>
            <p:ph type="ftr" sz="quarter" idx="3"/>
          </p:nvPr>
        </p:nvSpPr>
        <p:spPr>
          <a:xfrm>
            <a:off x="199044" y="6356351"/>
            <a:ext cx="2439984"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pPr algn="l"/>
            <a:r>
              <a:rPr lang="en-US"/>
              <a:t>The Workforce Development Spotlight: Communications for NAVFAC Leadership — February 2021</a:t>
            </a:r>
            <a:endParaRPr lang="en-US" dirty="0"/>
          </a:p>
        </p:txBody>
      </p:sp>
      <p:sp>
        <p:nvSpPr>
          <p:cNvPr id="11" name="Slide Number Placeholder 5">
            <a:extLst>
              <a:ext uri="{FF2B5EF4-FFF2-40B4-BE49-F238E27FC236}">
                <a16:creationId xmlns:a16="http://schemas.microsoft.com/office/drawing/2014/main" id="{458F4BA7-80C6-F847-B366-88458C06D5AB}"/>
              </a:ext>
            </a:extLst>
          </p:cNvPr>
          <p:cNvSpPr>
            <a:spLocks noGrp="1"/>
          </p:cNvSpPr>
          <p:nvPr>
            <p:ph type="sldNum" sz="quarter" idx="4"/>
          </p:nvPr>
        </p:nvSpPr>
        <p:spPr>
          <a:xfrm>
            <a:off x="6457950" y="6356351"/>
            <a:ext cx="2487006"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1A125F26-EC07-B742-9328-B338E7901DA1}" type="slidenum">
              <a:rPr lang="en-US" smtClean="0"/>
              <a:pPr/>
              <a:t>‹#›</a:t>
            </a:fld>
            <a:endParaRPr lang="en-US" dirty="0"/>
          </a:p>
        </p:txBody>
      </p:sp>
      <p:cxnSp>
        <p:nvCxnSpPr>
          <p:cNvPr id="12" name="Straight Connector 11">
            <a:extLst>
              <a:ext uri="{FF2B5EF4-FFF2-40B4-BE49-F238E27FC236}">
                <a16:creationId xmlns:a16="http://schemas.microsoft.com/office/drawing/2014/main" id="{B9F1CF12-496F-1C4E-B1C2-B57B805E377B}"/>
              </a:ext>
            </a:extLst>
          </p:cNvPr>
          <p:cNvCxnSpPr/>
          <p:nvPr userDrawn="1"/>
        </p:nvCxnSpPr>
        <p:spPr>
          <a:xfrm>
            <a:off x="0" y="1018700"/>
            <a:ext cx="9144000" cy="0"/>
          </a:xfrm>
          <a:prstGeom prst="line">
            <a:avLst/>
          </a:prstGeom>
          <a:ln w="349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F1DFC62-C6B0-C54B-B689-B820AE63C2DE}"/>
              </a:ext>
            </a:extLst>
          </p:cNvPr>
          <p:cNvCxnSpPr/>
          <p:nvPr userDrawn="1"/>
        </p:nvCxnSpPr>
        <p:spPr>
          <a:xfrm>
            <a:off x="0" y="6356351"/>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7272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orkbook slide--watermark">
    <p:bg>
      <p:bgPr>
        <a:blipFill dpi="0" rotWithShape="1">
          <a:blip r:embed="rId2">
            <a:alphaModFix amt="65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655762"/>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Workbook Subtitle Style</a:t>
            </a:r>
          </a:p>
        </p:txBody>
      </p:sp>
    </p:spTree>
    <p:extLst>
      <p:ext uri="{BB962C8B-B14F-4D97-AF65-F5344CB8AC3E}">
        <p14:creationId xmlns:p14="http://schemas.microsoft.com/office/powerpoint/2010/main" val="351623767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orkbook slide--no watermark">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655762"/>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Workbook Subtitle Style</a:t>
            </a:r>
          </a:p>
        </p:txBody>
      </p:sp>
    </p:spTree>
    <p:extLst>
      <p:ext uri="{BB962C8B-B14F-4D97-AF65-F5344CB8AC3E}">
        <p14:creationId xmlns:p14="http://schemas.microsoft.com/office/powerpoint/2010/main" val="2254765848"/>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amp;A slide--watermark">
    <p:bg>
      <p:bgPr>
        <a:blipFill dpi="0" rotWithShape="1">
          <a:blip r:embed="rId2">
            <a:alphaModFix amt="65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655762"/>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Question and Answer Subtitle Style</a:t>
            </a:r>
          </a:p>
        </p:txBody>
      </p:sp>
    </p:spTree>
    <p:extLst>
      <p:ext uri="{BB962C8B-B14F-4D97-AF65-F5344CB8AC3E}">
        <p14:creationId xmlns:p14="http://schemas.microsoft.com/office/powerpoint/2010/main" val="308670437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amp;A slide--no watermark">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655762"/>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Question and Answer Subtitle Style</a:t>
            </a:r>
          </a:p>
        </p:txBody>
      </p:sp>
    </p:spTree>
    <p:extLst>
      <p:ext uri="{BB962C8B-B14F-4D97-AF65-F5344CB8AC3E}">
        <p14:creationId xmlns:p14="http://schemas.microsoft.com/office/powerpoint/2010/main" val="4178953338"/>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eflection Activity--watermark">
    <p:bg>
      <p:bgPr>
        <a:blipFill dpi="0" rotWithShape="1">
          <a:blip r:embed="rId2">
            <a:alphaModFix amt="65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655762"/>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Reflection Activity Subtitle Style</a:t>
            </a:r>
          </a:p>
        </p:txBody>
      </p:sp>
    </p:spTree>
    <p:extLst>
      <p:ext uri="{BB962C8B-B14F-4D97-AF65-F5344CB8AC3E}">
        <p14:creationId xmlns:p14="http://schemas.microsoft.com/office/powerpoint/2010/main" val="163455742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eflection Activity-- no watermark">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655762"/>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Reflection Activity Subtitle Style</a:t>
            </a:r>
          </a:p>
        </p:txBody>
      </p:sp>
    </p:spTree>
    <p:extLst>
      <p:ext uri="{BB962C8B-B14F-4D97-AF65-F5344CB8AC3E}">
        <p14:creationId xmlns:p14="http://schemas.microsoft.com/office/powerpoint/2010/main" val="1756691435"/>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oll question slide--watermark">
    <p:bg>
      <p:bgPr>
        <a:blipFill dpi="0" rotWithShape="1">
          <a:blip r:embed="rId2">
            <a:alphaModFix amt="65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144694"/>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Poll Question Text</a:t>
            </a:r>
          </a:p>
        </p:txBody>
      </p:sp>
      <p:sp>
        <p:nvSpPr>
          <p:cNvPr id="8" name="Subtitle 2">
            <a:extLst>
              <a:ext uri="{FF2B5EF4-FFF2-40B4-BE49-F238E27FC236}">
                <a16:creationId xmlns:a16="http://schemas.microsoft.com/office/drawing/2014/main" id="{E021E0E8-E6DA-F547-80DF-A80B9A6E0AC3}"/>
              </a:ext>
            </a:extLst>
          </p:cNvPr>
          <p:cNvSpPr txBox="1">
            <a:spLocks/>
          </p:cNvSpPr>
          <p:nvPr userDrawn="1"/>
        </p:nvSpPr>
        <p:spPr>
          <a:xfrm>
            <a:off x="1495583" y="3350871"/>
            <a:ext cx="6824423" cy="236123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buFont typeface="+mj-lt"/>
              <a:buAutoNum type="alphaUcPeriod"/>
            </a:pPr>
            <a:r>
              <a:rPr lang="en-US" sz="2000" dirty="0"/>
              <a:t>Answer text</a:t>
            </a:r>
          </a:p>
          <a:p>
            <a:pPr marL="457200" indent="-457200">
              <a:buFont typeface="+mj-lt"/>
              <a:buAutoNum type="alphaUcPeriod"/>
            </a:pPr>
            <a:r>
              <a:rPr lang="en-US" sz="2000" dirty="0"/>
              <a:t>Answer text</a:t>
            </a:r>
          </a:p>
          <a:p>
            <a:pPr marL="457200" indent="-457200">
              <a:buFont typeface="+mj-lt"/>
              <a:buAutoNum type="alphaUcPeriod"/>
            </a:pPr>
            <a:r>
              <a:rPr lang="en-US" sz="2000" dirty="0"/>
              <a:t>Answer text</a:t>
            </a:r>
          </a:p>
          <a:p>
            <a:pPr marL="457200" indent="-457200">
              <a:buFont typeface="+mj-lt"/>
              <a:buAutoNum type="alphaUcPeriod"/>
            </a:pPr>
            <a:r>
              <a:rPr lang="en-US" sz="2000" dirty="0"/>
              <a:t>Answer text</a:t>
            </a:r>
          </a:p>
        </p:txBody>
      </p:sp>
    </p:spTree>
    <p:extLst>
      <p:ext uri="{BB962C8B-B14F-4D97-AF65-F5344CB8AC3E}">
        <p14:creationId xmlns:p14="http://schemas.microsoft.com/office/powerpoint/2010/main" val="2468440717"/>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oll question slide--no watermark">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144694"/>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Poll Question Text</a:t>
            </a:r>
          </a:p>
        </p:txBody>
      </p:sp>
      <p:sp>
        <p:nvSpPr>
          <p:cNvPr id="8" name="Subtitle 2">
            <a:extLst>
              <a:ext uri="{FF2B5EF4-FFF2-40B4-BE49-F238E27FC236}">
                <a16:creationId xmlns:a16="http://schemas.microsoft.com/office/drawing/2014/main" id="{E021E0E8-E6DA-F547-80DF-A80B9A6E0AC3}"/>
              </a:ext>
            </a:extLst>
          </p:cNvPr>
          <p:cNvSpPr txBox="1">
            <a:spLocks/>
          </p:cNvSpPr>
          <p:nvPr userDrawn="1"/>
        </p:nvSpPr>
        <p:spPr>
          <a:xfrm>
            <a:off x="1495583" y="3350871"/>
            <a:ext cx="6824423" cy="236123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buFont typeface="+mj-lt"/>
              <a:buAutoNum type="alphaUcPeriod"/>
            </a:pPr>
            <a:r>
              <a:rPr lang="en-US" sz="2000" dirty="0"/>
              <a:t>Answer text</a:t>
            </a:r>
          </a:p>
          <a:p>
            <a:pPr marL="457200" indent="-457200">
              <a:buFont typeface="+mj-lt"/>
              <a:buAutoNum type="alphaUcPeriod"/>
            </a:pPr>
            <a:r>
              <a:rPr lang="en-US" sz="2000" dirty="0"/>
              <a:t>Answer text</a:t>
            </a:r>
          </a:p>
          <a:p>
            <a:pPr marL="457200" indent="-457200">
              <a:buFont typeface="+mj-lt"/>
              <a:buAutoNum type="alphaUcPeriod"/>
            </a:pPr>
            <a:r>
              <a:rPr lang="en-US" sz="2000" dirty="0"/>
              <a:t>Answer text</a:t>
            </a:r>
          </a:p>
          <a:p>
            <a:pPr marL="457200" indent="-457200">
              <a:buFont typeface="+mj-lt"/>
              <a:buAutoNum type="alphaUcPeriod"/>
            </a:pPr>
            <a:r>
              <a:rPr lang="en-US" sz="2000" dirty="0"/>
              <a:t>Answer text</a:t>
            </a:r>
          </a:p>
        </p:txBody>
      </p:sp>
    </p:spTree>
    <p:extLst>
      <p:ext uri="{BB962C8B-B14F-4D97-AF65-F5344CB8AC3E}">
        <p14:creationId xmlns:p14="http://schemas.microsoft.com/office/powerpoint/2010/main" val="3163364710"/>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oll answer slide--watermark">
    <p:bg>
      <p:bgPr>
        <a:blipFill dpi="0" rotWithShape="1">
          <a:blip r:embed="rId2">
            <a:alphaModFix amt="65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144694"/>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Poll Question Answer Text</a:t>
            </a:r>
          </a:p>
        </p:txBody>
      </p:sp>
      <p:sp>
        <p:nvSpPr>
          <p:cNvPr id="8" name="Subtitle 2">
            <a:extLst>
              <a:ext uri="{FF2B5EF4-FFF2-40B4-BE49-F238E27FC236}">
                <a16:creationId xmlns:a16="http://schemas.microsoft.com/office/drawing/2014/main" id="{E021E0E8-E6DA-F547-80DF-A80B9A6E0AC3}"/>
              </a:ext>
            </a:extLst>
          </p:cNvPr>
          <p:cNvSpPr txBox="1">
            <a:spLocks/>
          </p:cNvSpPr>
          <p:nvPr userDrawn="1"/>
        </p:nvSpPr>
        <p:spPr>
          <a:xfrm>
            <a:off x="1495583" y="3350871"/>
            <a:ext cx="6824423" cy="236123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buFont typeface="+mj-lt"/>
              <a:buAutoNum type="alphaUcPeriod"/>
            </a:pPr>
            <a:r>
              <a:rPr lang="en-US" sz="2000" dirty="0"/>
              <a:t>Answer text</a:t>
            </a:r>
          </a:p>
          <a:p>
            <a:pPr marL="457200" indent="-457200">
              <a:buFont typeface="+mj-lt"/>
              <a:buAutoNum type="alphaUcPeriod"/>
            </a:pPr>
            <a:r>
              <a:rPr lang="en-US" sz="2400" b="1" dirty="0"/>
              <a:t>Answer text</a:t>
            </a:r>
          </a:p>
          <a:p>
            <a:pPr marL="457200" indent="-457200">
              <a:buFont typeface="+mj-lt"/>
              <a:buAutoNum type="alphaUcPeriod"/>
            </a:pPr>
            <a:r>
              <a:rPr lang="en-US" sz="2000" dirty="0"/>
              <a:t>Answer text</a:t>
            </a:r>
          </a:p>
          <a:p>
            <a:pPr marL="457200" indent="-457200">
              <a:buFont typeface="+mj-lt"/>
              <a:buAutoNum type="alphaUcPeriod"/>
            </a:pPr>
            <a:r>
              <a:rPr lang="en-US" sz="2000" dirty="0"/>
              <a:t>Answer text</a:t>
            </a:r>
          </a:p>
        </p:txBody>
      </p:sp>
    </p:spTree>
    <p:extLst>
      <p:ext uri="{BB962C8B-B14F-4D97-AF65-F5344CB8AC3E}">
        <p14:creationId xmlns:p14="http://schemas.microsoft.com/office/powerpoint/2010/main" val="2925421721"/>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oll answer slide--no watermark">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144694"/>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Poll Question Answer Text</a:t>
            </a:r>
          </a:p>
        </p:txBody>
      </p:sp>
      <p:sp>
        <p:nvSpPr>
          <p:cNvPr id="8" name="Subtitle 2">
            <a:extLst>
              <a:ext uri="{FF2B5EF4-FFF2-40B4-BE49-F238E27FC236}">
                <a16:creationId xmlns:a16="http://schemas.microsoft.com/office/drawing/2014/main" id="{E021E0E8-E6DA-F547-80DF-A80B9A6E0AC3}"/>
              </a:ext>
            </a:extLst>
          </p:cNvPr>
          <p:cNvSpPr txBox="1">
            <a:spLocks/>
          </p:cNvSpPr>
          <p:nvPr userDrawn="1"/>
        </p:nvSpPr>
        <p:spPr>
          <a:xfrm>
            <a:off x="1495583" y="3350871"/>
            <a:ext cx="6824423" cy="236123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2"/>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buFont typeface="+mj-lt"/>
              <a:buAutoNum type="alphaUcPeriod"/>
            </a:pPr>
            <a:r>
              <a:rPr lang="en-US" sz="2000" dirty="0"/>
              <a:t>Answer text</a:t>
            </a:r>
          </a:p>
          <a:p>
            <a:pPr marL="457200" indent="-457200">
              <a:buFont typeface="+mj-lt"/>
              <a:buAutoNum type="alphaUcPeriod"/>
            </a:pPr>
            <a:r>
              <a:rPr lang="en-US" sz="2400" b="1" dirty="0"/>
              <a:t>Answer text</a:t>
            </a:r>
          </a:p>
          <a:p>
            <a:pPr marL="457200" indent="-457200">
              <a:buFont typeface="+mj-lt"/>
              <a:buAutoNum type="alphaUcPeriod"/>
            </a:pPr>
            <a:r>
              <a:rPr lang="en-US" sz="2000" dirty="0"/>
              <a:t>Answer text</a:t>
            </a:r>
          </a:p>
          <a:p>
            <a:pPr marL="457200" indent="-457200">
              <a:buFont typeface="+mj-lt"/>
              <a:buAutoNum type="alphaUcPeriod"/>
            </a:pPr>
            <a:r>
              <a:rPr lang="en-US" sz="2000" dirty="0"/>
              <a:t>Answer text</a:t>
            </a:r>
          </a:p>
        </p:txBody>
      </p:sp>
    </p:spTree>
    <p:extLst>
      <p:ext uri="{BB962C8B-B14F-4D97-AF65-F5344CB8AC3E}">
        <p14:creationId xmlns:p14="http://schemas.microsoft.com/office/powerpoint/2010/main" val="147446674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screen">
            <a:alphaModFix amt="50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09600" y="3864124"/>
            <a:ext cx="6858000" cy="1655762"/>
          </a:xfr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a:extLst>
              <a:ext uri="{FF2B5EF4-FFF2-40B4-BE49-F238E27FC236}">
                <a16:creationId xmlns:a16="http://schemas.microsoft.com/office/drawing/2014/main" id="{74B2C582-3353-B849-AF16-70C0033E6D00}"/>
              </a:ext>
            </a:extLst>
          </p:cNvPr>
          <p:cNvSpPr>
            <a:spLocks noGrp="1"/>
          </p:cNvSpPr>
          <p:nvPr>
            <p:ph type="title" hasCustomPrompt="1"/>
          </p:nvPr>
        </p:nvSpPr>
        <p:spPr>
          <a:xfrm>
            <a:off x="609600" y="2654671"/>
            <a:ext cx="7886700" cy="1325563"/>
          </a:xfrm>
          <a:ln>
            <a:noFill/>
          </a:ln>
        </p:spPr>
        <p:txBody>
          <a:bodyPr>
            <a:normAutofit/>
          </a:bodyPr>
          <a:lstStyle>
            <a:lvl1pPr>
              <a:defRPr sz="4000" b="1" i="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11" name="Picture 10" descr="Logo&#10;&#10;Description automatically generated">
            <a:extLst>
              <a:ext uri="{FF2B5EF4-FFF2-40B4-BE49-F238E27FC236}">
                <a16:creationId xmlns:a16="http://schemas.microsoft.com/office/drawing/2014/main" id="{F471B892-C700-554C-BD58-F4188E8C564C}"/>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19182" y="213593"/>
            <a:ext cx="3552685" cy="576112"/>
          </a:xfrm>
          <a:prstGeom prst="rect">
            <a:avLst/>
          </a:prstGeom>
        </p:spPr>
      </p:pic>
      <p:sp>
        <p:nvSpPr>
          <p:cNvPr id="12" name="Footer Placeholder 4">
            <a:extLst>
              <a:ext uri="{FF2B5EF4-FFF2-40B4-BE49-F238E27FC236}">
                <a16:creationId xmlns:a16="http://schemas.microsoft.com/office/drawing/2014/main" id="{9A1406F9-C20E-AE4B-B1C6-DF7D069B44A7}"/>
              </a:ext>
            </a:extLst>
          </p:cNvPr>
          <p:cNvSpPr>
            <a:spLocks noGrp="1"/>
          </p:cNvSpPr>
          <p:nvPr>
            <p:ph type="ftr" sz="quarter" idx="3"/>
          </p:nvPr>
        </p:nvSpPr>
        <p:spPr>
          <a:xfrm>
            <a:off x="199044" y="6356351"/>
            <a:ext cx="2439984"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pPr algn="l"/>
            <a:r>
              <a:rPr lang="en-US"/>
              <a:t>The Workforce Development Spotlight: Communications for NAVFAC Leadership — February 2021</a:t>
            </a:r>
            <a:endParaRPr lang="en-US" dirty="0"/>
          </a:p>
        </p:txBody>
      </p:sp>
      <p:sp>
        <p:nvSpPr>
          <p:cNvPr id="13" name="Slide Number Placeholder 5">
            <a:extLst>
              <a:ext uri="{FF2B5EF4-FFF2-40B4-BE49-F238E27FC236}">
                <a16:creationId xmlns:a16="http://schemas.microsoft.com/office/drawing/2014/main" id="{500C5E03-DAAD-A04F-87EF-5D91A0F0CEB8}"/>
              </a:ext>
            </a:extLst>
          </p:cNvPr>
          <p:cNvSpPr>
            <a:spLocks noGrp="1"/>
          </p:cNvSpPr>
          <p:nvPr>
            <p:ph type="sldNum" sz="quarter" idx="4"/>
          </p:nvPr>
        </p:nvSpPr>
        <p:spPr>
          <a:xfrm>
            <a:off x="6457950" y="6356351"/>
            <a:ext cx="2487006"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1A125F26-EC07-B742-9328-B338E7901DA1}" type="slidenum">
              <a:rPr lang="en-US" smtClean="0"/>
              <a:pPr/>
              <a:t>‹#›</a:t>
            </a:fld>
            <a:endParaRPr lang="en-US" dirty="0"/>
          </a:p>
        </p:txBody>
      </p:sp>
      <p:cxnSp>
        <p:nvCxnSpPr>
          <p:cNvPr id="14" name="Straight Connector 13">
            <a:extLst>
              <a:ext uri="{FF2B5EF4-FFF2-40B4-BE49-F238E27FC236}">
                <a16:creationId xmlns:a16="http://schemas.microsoft.com/office/drawing/2014/main" id="{5FC9CA0B-4783-E046-AA3A-7F5CD49511D7}"/>
              </a:ext>
            </a:extLst>
          </p:cNvPr>
          <p:cNvCxnSpPr/>
          <p:nvPr userDrawn="1"/>
        </p:nvCxnSpPr>
        <p:spPr>
          <a:xfrm>
            <a:off x="0" y="1018700"/>
            <a:ext cx="9144000" cy="0"/>
          </a:xfrm>
          <a:prstGeom prst="line">
            <a:avLst/>
          </a:prstGeom>
          <a:ln w="349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24112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09600" y="3864124"/>
            <a:ext cx="6858000" cy="1655762"/>
          </a:xfr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a:extLst>
              <a:ext uri="{FF2B5EF4-FFF2-40B4-BE49-F238E27FC236}">
                <a16:creationId xmlns:a16="http://schemas.microsoft.com/office/drawing/2014/main" id="{74B2C582-3353-B849-AF16-70C0033E6D00}"/>
              </a:ext>
            </a:extLst>
          </p:cNvPr>
          <p:cNvSpPr>
            <a:spLocks noGrp="1"/>
          </p:cNvSpPr>
          <p:nvPr>
            <p:ph type="title" hasCustomPrompt="1"/>
          </p:nvPr>
        </p:nvSpPr>
        <p:spPr>
          <a:xfrm>
            <a:off x="609600" y="2654671"/>
            <a:ext cx="7886700" cy="1325563"/>
          </a:xfrm>
          <a:ln>
            <a:noFill/>
          </a:ln>
        </p:spPr>
        <p:txBody>
          <a:bodyPr>
            <a:normAutofit/>
          </a:bodyPr>
          <a:lstStyle>
            <a:lvl1pPr>
              <a:defRPr sz="4000" b="1" i="0">
                <a:solidFill>
                  <a:schemeClr val="tx2"/>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11" name="Picture 10" descr="Logo&#10;&#10;Description automatically generated">
            <a:extLst>
              <a:ext uri="{FF2B5EF4-FFF2-40B4-BE49-F238E27FC236}">
                <a16:creationId xmlns:a16="http://schemas.microsoft.com/office/drawing/2014/main" id="{F471B892-C700-554C-BD58-F4188E8C564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9182" y="213593"/>
            <a:ext cx="3552685" cy="576112"/>
          </a:xfrm>
          <a:prstGeom prst="rect">
            <a:avLst/>
          </a:prstGeom>
        </p:spPr>
      </p:pic>
      <p:sp>
        <p:nvSpPr>
          <p:cNvPr id="12" name="Footer Placeholder 4">
            <a:extLst>
              <a:ext uri="{FF2B5EF4-FFF2-40B4-BE49-F238E27FC236}">
                <a16:creationId xmlns:a16="http://schemas.microsoft.com/office/drawing/2014/main" id="{6133B266-36D3-E24B-9A3D-F9941721F698}"/>
              </a:ext>
            </a:extLst>
          </p:cNvPr>
          <p:cNvSpPr>
            <a:spLocks noGrp="1"/>
          </p:cNvSpPr>
          <p:nvPr>
            <p:ph type="ftr" sz="quarter" idx="3"/>
          </p:nvPr>
        </p:nvSpPr>
        <p:spPr>
          <a:xfrm>
            <a:off x="199044" y="6356351"/>
            <a:ext cx="2439984"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pPr algn="l"/>
            <a:r>
              <a:rPr lang="en-US"/>
              <a:t>The Workforce Development Spotlight: Communications for NAVFAC Leadership — February 2021</a:t>
            </a:r>
            <a:endParaRPr lang="en-US" dirty="0"/>
          </a:p>
        </p:txBody>
      </p:sp>
      <p:sp>
        <p:nvSpPr>
          <p:cNvPr id="13" name="Slide Number Placeholder 5">
            <a:extLst>
              <a:ext uri="{FF2B5EF4-FFF2-40B4-BE49-F238E27FC236}">
                <a16:creationId xmlns:a16="http://schemas.microsoft.com/office/drawing/2014/main" id="{A6695299-1F32-5142-A95D-CE37D7750636}"/>
              </a:ext>
            </a:extLst>
          </p:cNvPr>
          <p:cNvSpPr>
            <a:spLocks noGrp="1"/>
          </p:cNvSpPr>
          <p:nvPr>
            <p:ph type="sldNum" sz="quarter" idx="4"/>
          </p:nvPr>
        </p:nvSpPr>
        <p:spPr>
          <a:xfrm>
            <a:off x="6457950" y="6356351"/>
            <a:ext cx="2487006"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1A125F26-EC07-B742-9328-B338E7901DA1}" type="slidenum">
              <a:rPr lang="en-US" smtClean="0"/>
              <a:pPr/>
              <a:t>‹#›</a:t>
            </a:fld>
            <a:endParaRPr lang="en-US" dirty="0"/>
          </a:p>
        </p:txBody>
      </p:sp>
      <p:cxnSp>
        <p:nvCxnSpPr>
          <p:cNvPr id="14" name="Straight Connector 13">
            <a:extLst>
              <a:ext uri="{FF2B5EF4-FFF2-40B4-BE49-F238E27FC236}">
                <a16:creationId xmlns:a16="http://schemas.microsoft.com/office/drawing/2014/main" id="{594C01FF-7049-2842-8E7B-153A4F69BE96}"/>
              </a:ext>
            </a:extLst>
          </p:cNvPr>
          <p:cNvCxnSpPr/>
          <p:nvPr userDrawn="1"/>
        </p:nvCxnSpPr>
        <p:spPr>
          <a:xfrm>
            <a:off x="0" y="1018700"/>
            <a:ext cx="9144000" cy="0"/>
          </a:xfrm>
          <a:prstGeom prst="line">
            <a:avLst/>
          </a:prstGeom>
          <a:ln w="349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39116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09600" y="1876298"/>
            <a:ext cx="6858000" cy="1655762"/>
          </a:xfr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Title 6">
            <a:extLst>
              <a:ext uri="{FF2B5EF4-FFF2-40B4-BE49-F238E27FC236}">
                <a16:creationId xmlns:a16="http://schemas.microsoft.com/office/drawing/2014/main" id="{74B2C582-3353-B849-AF16-70C0033E6D00}"/>
              </a:ext>
            </a:extLst>
          </p:cNvPr>
          <p:cNvSpPr>
            <a:spLocks noGrp="1"/>
          </p:cNvSpPr>
          <p:nvPr>
            <p:ph type="title" hasCustomPrompt="1"/>
          </p:nvPr>
        </p:nvSpPr>
        <p:spPr>
          <a:xfrm>
            <a:off x="609600" y="1"/>
            <a:ext cx="7886700" cy="1018700"/>
          </a:xfrm>
        </p:spPr>
        <p:txBody>
          <a:bodyP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11" name="Picture 10" descr="Icon&#10;&#10;Description automatically generated">
            <a:extLst>
              <a:ext uri="{FF2B5EF4-FFF2-40B4-BE49-F238E27FC236}">
                <a16:creationId xmlns:a16="http://schemas.microsoft.com/office/drawing/2014/main" id="{9CFE40BA-A9F4-8047-9FD9-6C6896D6BBD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12" name="Footer Placeholder 4">
            <a:extLst>
              <a:ext uri="{FF2B5EF4-FFF2-40B4-BE49-F238E27FC236}">
                <a16:creationId xmlns:a16="http://schemas.microsoft.com/office/drawing/2014/main" id="{3E1C699C-F891-C544-A9E4-DB755478CA3E}"/>
              </a:ext>
            </a:extLst>
          </p:cNvPr>
          <p:cNvSpPr>
            <a:spLocks noGrp="1"/>
          </p:cNvSpPr>
          <p:nvPr>
            <p:ph type="ftr" sz="quarter" idx="3"/>
          </p:nvPr>
        </p:nvSpPr>
        <p:spPr>
          <a:xfrm>
            <a:off x="199044" y="6356351"/>
            <a:ext cx="2439984"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pPr algn="l"/>
            <a:r>
              <a:rPr lang="en-US"/>
              <a:t>The Workforce Development Spotlight: Communications for NAVFAC Leadership — February 2021</a:t>
            </a:r>
            <a:endParaRPr lang="en-US" dirty="0"/>
          </a:p>
        </p:txBody>
      </p:sp>
      <p:sp>
        <p:nvSpPr>
          <p:cNvPr id="13" name="Slide Number Placeholder 5">
            <a:extLst>
              <a:ext uri="{FF2B5EF4-FFF2-40B4-BE49-F238E27FC236}">
                <a16:creationId xmlns:a16="http://schemas.microsoft.com/office/drawing/2014/main" id="{1F5BCA88-E2AB-1D42-AE0D-350C9BA4C911}"/>
              </a:ext>
            </a:extLst>
          </p:cNvPr>
          <p:cNvSpPr>
            <a:spLocks noGrp="1"/>
          </p:cNvSpPr>
          <p:nvPr>
            <p:ph type="sldNum" sz="quarter" idx="4"/>
          </p:nvPr>
        </p:nvSpPr>
        <p:spPr>
          <a:xfrm>
            <a:off x="6457950" y="6356351"/>
            <a:ext cx="2487006"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1A125F26-EC07-B742-9328-B338E7901DA1}" type="slidenum">
              <a:rPr lang="en-US" smtClean="0"/>
              <a:pPr/>
              <a:t>‹#›</a:t>
            </a:fld>
            <a:endParaRPr lang="en-US" dirty="0"/>
          </a:p>
        </p:txBody>
      </p:sp>
      <p:cxnSp>
        <p:nvCxnSpPr>
          <p:cNvPr id="15" name="Straight Connector 14">
            <a:extLst>
              <a:ext uri="{FF2B5EF4-FFF2-40B4-BE49-F238E27FC236}">
                <a16:creationId xmlns:a16="http://schemas.microsoft.com/office/drawing/2014/main" id="{08E9CEF8-15E3-A040-92CB-D415DE87AD16}"/>
              </a:ext>
            </a:extLst>
          </p:cNvPr>
          <p:cNvCxnSpPr/>
          <p:nvPr userDrawn="1"/>
        </p:nvCxnSpPr>
        <p:spPr>
          <a:xfrm>
            <a:off x="0" y="1018700"/>
            <a:ext cx="9144000" cy="0"/>
          </a:xfrm>
          <a:prstGeom prst="line">
            <a:avLst/>
          </a:prstGeom>
          <a:ln w="349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341917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a:defRPr b="1">
                <a:solidFill>
                  <a:schemeClr val="tx2"/>
                </a:solidFill>
                <a:latin typeface="+mn-l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6">
            <a:extLst>
              <a:ext uri="{FF2B5EF4-FFF2-40B4-BE49-F238E27FC236}">
                <a16:creationId xmlns:a16="http://schemas.microsoft.com/office/drawing/2014/main" id="{C1235B16-FE58-5443-A8FF-E609665EFCF3}"/>
              </a:ext>
            </a:extLst>
          </p:cNvPr>
          <p:cNvSpPr>
            <a:spLocks noGrp="1"/>
          </p:cNvSpPr>
          <p:nvPr>
            <p:ph type="title" hasCustomPrompt="1"/>
          </p:nvPr>
        </p:nvSpPr>
        <p:spPr>
          <a:xfrm>
            <a:off x="609600" y="1"/>
            <a:ext cx="7886700" cy="1018700"/>
          </a:xfrm>
        </p:spPr>
        <p:txBody>
          <a:bodyP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Footer Placeholder 4">
            <a:extLst>
              <a:ext uri="{FF2B5EF4-FFF2-40B4-BE49-F238E27FC236}">
                <a16:creationId xmlns:a16="http://schemas.microsoft.com/office/drawing/2014/main" id="{B38BE9B1-A057-464B-AD33-88DED6873593}"/>
              </a:ext>
            </a:extLst>
          </p:cNvPr>
          <p:cNvSpPr>
            <a:spLocks noGrp="1"/>
          </p:cNvSpPr>
          <p:nvPr>
            <p:ph type="ftr" sz="quarter" idx="3"/>
          </p:nvPr>
        </p:nvSpPr>
        <p:spPr>
          <a:xfrm>
            <a:off x="199044" y="6356351"/>
            <a:ext cx="2439984"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pPr algn="l"/>
            <a:r>
              <a:rPr lang="en-US"/>
              <a:t>The Workforce Development Spotlight: Communications for NAVFAC Leadership — February 2021</a:t>
            </a:r>
            <a:endParaRPr lang="en-US" dirty="0"/>
          </a:p>
        </p:txBody>
      </p:sp>
      <p:sp>
        <p:nvSpPr>
          <p:cNvPr id="12" name="Slide Number Placeholder 5">
            <a:extLst>
              <a:ext uri="{FF2B5EF4-FFF2-40B4-BE49-F238E27FC236}">
                <a16:creationId xmlns:a16="http://schemas.microsoft.com/office/drawing/2014/main" id="{623F9181-0528-2741-B19A-91744A172EA4}"/>
              </a:ext>
            </a:extLst>
          </p:cNvPr>
          <p:cNvSpPr>
            <a:spLocks noGrp="1"/>
          </p:cNvSpPr>
          <p:nvPr>
            <p:ph type="sldNum" sz="quarter" idx="4"/>
          </p:nvPr>
        </p:nvSpPr>
        <p:spPr>
          <a:xfrm>
            <a:off x="6457950" y="6356351"/>
            <a:ext cx="2487006"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1A125F26-EC07-B742-9328-B338E7901DA1}" type="slidenum">
              <a:rPr lang="en-US" smtClean="0"/>
              <a:pPr/>
              <a:t>‹#›</a:t>
            </a:fld>
            <a:endParaRPr lang="en-US" dirty="0"/>
          </a:p>
        </p:txBody>
      </p:sp>
      <p:cxnSp>
        <p:nvCxnSpPr>
          <p:cNvPr id="14" name="Straight Connector 13">
            <a:extLst>
              <a:ext uri="{FF2B5EF4-FFF2-40B4-BE49-F238E27FC236}">
                <a16:creationId xmlns:a16="http://schemas.microsoft.com/office/drawing/2014/main" id="{CCB54B8B-E51D-8A4C-A44E-C38FFC4FD9FD}"/>
              </a:ext>
            </a:extLst>
          </p:cNvPr>
          <p:cNvCxnSpPr/>
          <p:nvPr userDrawn="1"/>
        </p:nvCxnSpPr>
        <p:spPr>
          <a:xfrm>
            <a:off x="0" y="1018700"/>
            <a:ext cx="9144000" cy="0"/>
          </a:xfrm>
          <a:prstGeom prst="line">
            <a:avLst/>
          </a:prstGeom>
          <a:ln w="349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0044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28650" y="1825625"/>
            <a:ext cx="3498077" cy="4351338"/>
          </a:xfrm>
        </p:spPr>
        <p:txBody>
          <a:bodyPr/>
          <a:lstStyle>
            <a:lvl1pPr>
              <a:defRPr sz="2400" b="1">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5017272" y="1825625"/>
            <a:ext cx="3498078" cy="4351338"/>
          </a:xfrm>
        </p:spPr>
        <p:txBody>
          <a:bodyPr/>
          <a:lstStyle>
            <a:lvl1pPr>
              <a:defRPr sz="2400" b="1">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2" name="Straight Connector 11">
            <a:extLst>
              <a:ext uri="{FF2B5EF4-FFF2-40B4-BE49-F238E27FC236}">
                <a16:creationId xmlns:a16="http://schemas.microsoft.com/office/drawing/2014/main" id="{7E2C0E3C-60DB-D149-89EF-E42C7E060F4A}"/>
              </a:ext>
            </a:extLst>
          </p:cNvPr>
          <p:cNvCxnSpPr>
            <a:cxnSpLocks/>
          </p:cNvCxnSpPr>
          <p:nvPr userDrawn="1"/>
        </p:nvCxnSpPr>
        <p:spPr>
          <a:xfrm>
            <a:off x="4579951" y="1518699"/>
            <a:ext cx="0" cy="4658264"/>
          </a:xfrm>
          <a:prstGeom prst="line">
            <a:avLst/>
          </a:prstGeom>
          <a:ln w="222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itle 6">
            <a:extLst>
              <a:ext uri="{FF2B5EF4-FFF2-40B4-BE49-F238E27FC236}">
                <a16:creationId xmlns:a16="http://schemas.microsoft.com/office/drawing/2014/main" id="{ED42134B-6A0F-7740-ABE0-A8D298FC3CAD}"/>
              </a:ext>
            </a:extLst>
          </p:cNvPr>
          <p:cNvSpPr>
            <a:spLocks noGrp="1"/>
          </p:cNvSpPr>
          <p:nvPr>
            <p:ph type="title" hasCustomPrompt="1"/>
          </p:nvPr>
        </p:nvSpPr>
        <p:spPr>
          <a:xfrm>
            <a:off x="609600" y="1"/>
            <a:ext cx="7886700" cy="1018700"/>
          </a:xfrm>
        </p:spPr>
        <p:txBody>
          <a:bodyP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14" name="Picture 13" descr="Icon&#10;&#10;Description automatically generated">
            <a:extLst>
              <a:ext uri="{FF2B5EF4-FFF2-40B4-BE49-F238E27FC236}">
                <a16:creationId xmlns:a16="http://schemas.microsoft.com/office/drawing/2014/main" id="{D61B00B6-C33E-6848-B5F2-2D9B45907A3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15" name="Footer Placeholder 4">
            <a:extLst>
              <a:ext uri="{FF2B5EF4-FFF2-40B4-BE49-F238E27FC236}">
                <a16:creationId xmlns:a16="http://schemas.microsoft.com/office/drawing/2014/main" id="{865CF4D3-56DE-E74B-BFE5-DDCBD1E90250}"/>
              </a:ext>
            </a:extLst>
          </p:cNvPr>
          <p:cNvSpPr>
            <a:spLocks noGrp="1"/>
          </p:cNvSpPr>
          <p:nvPr>
            <p:ph type="ftr" sz="quarter" idx="3"/>
          </p:nvPr>
        </p:nvSpPr>
        <p:spPr>
          <a:xfrm>
            <a:off x="199044" y="6356351"/>
            <a:ext cx="2439984"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pPr algn="l"/>
            <a:r>
              <a:rPr lang="en-US"/>
              <a:t>The Workforce Development Spotlight: Communications for NAVFAC Leadership — February 2021</a:t>
            </a:r>
            <a:endParaRPr lang="en-US" dirty="0"/>
          </a:p>
        </p:txBody>
      </p:sp>
      <p:sp>
        <p:nvSpPr>
          <p:cNvPr id="16" name="Slide Number Placeholder 5">
            <a:extLst>
              <a:ext uri="{FF2B5EF4-FFF2-40B4-BE49-F238E27FC236}">
                <a16:creationId xmlns:a16="http://schemas.microsoft.com/office/drawing/2014/main" id="{EF14ACC2-3990-4D49-87A9-790C8601BE51}"/>
              </a:ext>
            </a:extLst>
          </p:cNvPr>
          <p:cNvSpPr>
            <a:spLocks noGrp="1"/>
          </p:cNvSpPr>
          <p:nvPr>
            <p:ph type="sldNum" sz="quarter" idx="4"/>
          </p:nvPr>
        </p:nvSpPr>
        <p:spPr>
          <a:xfrm>
            <a:off x="6457950" y="6356351"/>
            <a:ext cx="2487006"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1A125F26-EC07-B742-9328-B338E7901DA1}" type="slidenum">
              <a:rPr lang="en-US" smtClean="0"/>
              <a:pPr/>
              <a:t>‹#›</a:t>
            </a:fld>
            <a:endParaRPr lang="en-US" dirty="0"/>
          </a:p>
        </p:txBody>
      </p:sp>
      <p:cxnSp>
        <p:nvCxnSpPr>
          <p:cNvPr id="17" name="Straight Connector 16">
            <a:extLst>
              <a:ext uri="{FF2B5EF4-FFF2-40B4-BE49-F238E27FC236}">
                <a16:creationId xmlns:a16="http://schemas.microsoft.com/office/drawing/2014/main" id="{040DB2D2-DA0B-A449-A31A-44A6DE6F5E9C}"/>
              </a:ext>
            </a:extLst>
          </p:cNvPr>
          <p:cNvCxnSpPr/>
          <p:nvPr userDrawn="1"/>
        </p:nvCxnSpPr>
        <p:spPr>
          <a:xfrm>
            <a:off x="0" y="1018700"/>
            <a:ext cx="9144000" cy="0"/>
          </a:xfrm>
          <a:prstGeom prst="line">
            <a:avLst/>
          </a:prstGeom>
          <a:ln w="349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739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Title 6">
            <a:extLst>
              <a:ext uri="{FF2B5EF4-FFF2-40B4-BE49-F238E27FC236}">
                <a16:creationId xmlns:a16="http://schemas.microsoft.com/office/drawing/2014/main" id="{24C5AC61-897D-804D-8ED3-1501FC16B519}"/>
              </a:ext>
            </a:extLst>
          </p:cNvPr>
          <p:cNvSpPr>
            <a:spLocks noGrp="1"/>
          </p:cNvSpPr>
          <p:nvPr>
            <p:ph type="title" hasCustomPrompt="1"/>
          </p:nvPr>
        </p:nvSpPr>
        <p:spPr>
          <a:xfrm>
            <a:off x="609600" y="1"/>
            <a:ext cx="7886700" cy="1018700"/>
          </a:xfrm>
        </p:spPr>
        <p:txBody>
          <a:bodyP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12" name="Picture 11" descr="Icon&#10;&#10;Description automatically generated">
            <a:extLst>
              <a:ext uri="{FF2B5EF4-FFF2-40B4-BE49-F238E27FC236}">
                <a16:creationId xmlns:a16="http://schemas.microsoft.com/office/drawing/2014/main" id="{5C94EEE0-76D7-B446-873E-E848B74BA66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8" name="Footer Placeholder 4">
            <a:extLst>
              <a:ext uri="{FF2B5EF4-FFF2-40B4-BE49-F238E27FC236}">
                <a16:creationId xmlns:a16="http://schemas.microsoft.com/office/drawing/2014/main" id="{B1C2CE67-F4F1-4843-B87F-0BCA71FC9D5B}"/>
              </a:ext>
            </a:extLst>
          </p:cNvPr>
          <p:cNvSpPr>
            <a:spLocks noGrp="1"/>
          </p:cNvSpPr>
          <p:nvPr>
            <p:ph type="ftr" sz="quarter" idx="3"/>
          </p:nvPr>
        </p:nvSpPr>
        <p:spPr>
          <a:xfrm>
            <a:off x="199044" y="6356351"/>
            <a:ext cx="2439984"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pPr algn="l"/>
            <a:r>
              <a:rPr lang="en-US"/>
              <a:t>The Workforce Development Spotlight: Communications for NAVFAC Leadership — February 2021</a:t>
            </a:r>
            <a:endParaRPr lang="en-US" dirty="0"/>
          </a:p>
        </p:txBody>
      </p:sp>
      <p:sp>
        <p:nvSpPr>
          <p:cNvPr id="11" name="Slide Number Placeholder 5">
            <a:extLst>
              <a:ext uri="{FF2B5EF4-FFF2-40B4-BE49-F238E27FC236}">
                <a16:creationId xmlns:a16="http://schemas.microsoft.com/office/drawing/2014/main" id="{93875BAF-6A70-D642-A4C4-F35E0D47E7E0}"/>
              </a:ext>
            </a:extLst>
          </p:cNvPr>
          <p:cNvSpPr>
            <a:spLocks noGrp="1"/>
          </p:cNvSpPr>
          <p:nvPr>
            <p:ph type="sldNum" sz="quarter" idx="4"/>
          </p:nvPr>
        </p:nvSpPr>
        <p:spPr>
          <a:xfrm>
            <a:off x="6457950" y="6356351"/>
            <a:ext cx="2487006"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1A125F26-EC07-B742-9328-B338E7901DA1}" type="slidenum">
              <a:rPr lang="en-US" smtClean="0"/>
              <a:pPr/>
              <a:t>‹#›</a:t>
            </a:fld>
            <a:endParaRPr lang="en-US" dirty="0"/>
          </a:p>
        </p:txBody>
      </p:sp>
      <p:cxnSp>
        <p:nvCxnSpPr>
          <p:cNvPr id="13" name="Straight Connector 12">
            <a:extLst>
              <a:ext uri="{FF2B5EF4-FFF2-40B4-BE49-F238E27FC236}">
                <a16:creationId xmlns:a16="http://schemas.microsoft.com/office/drawing/2014/main" id="{F71D887A-F8B4-A345-94FA-30FFC5F03EFF}"/>
              </a:ext>
            </a:extLst>
          </p:cNvPr>
          <p:cNvCxnSpPr/>
          <p:nvPr userDrawn="1"/>
        </p:nvCxnSpPr>
        <p:spPr>
          <a:xfrm>
            <a:off x="0" y="1018700"/>
            <a:ext cx="9144000" cy="0"/>
          </a:xfrm>
          <a:prstGeom prst="line">
            <a:avLst/>
          </a:prstGeom>
          <a:ln w="349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987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t slide--watermark">
    <p:bg>
      <p:bgPr>
        <a:blipFill dpi="0" rotWithShape="1">
          <a:blip r:embed="rId2">
            <a:alphaModFix amt="65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655762"/>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Chat Subtitle Style</a:t>
            </a:r>
          </a:p>
        </p:txBody>
      </p:sp>
    </p:spTree>
    <p:extLst>
      <p:ext uri="{BB962C8B-B14F-4D97-AF65-F5344CB8AC3E}">
        <p14:creationId xmlns:p14="http://schemas.microsoft.com/office/powerpoint/2010/main" val="35255023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t slide--no watermark">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The Workforce Development Spotlight: Communications for NAVFAC Leadership — February 2021</a:t>
            </a:r>
            <a:endParaRPr lang="en-US" dirty="0"/>
          </a:p>
        </p:txBody>
      </p:sp>
      <p:sp>
        <p:nvSpPr>
          <p:cNvPr id="6" name="Slide Number Placeholder 5"/>
          <p:cNvSpPr>
            <a:spLocks noGrp="1"/>
          </p:cNvSpPr>
          <p:nvPr>
            <p:ph type="sldNum" sz="quarter" idx="12"/>
          </p:nvPr>
        </p:nvSpPr>
        <p:spPr/>
        <p:txBody>
          <a:bodyPr/>
          <a:lstStyle/>
          <a:p>
            <a:fld id="{1A125F26-EC07-B742-9328-B338E7901DA1}" type="slidenum">
              <a:rPr lang="en-US" smtClean="0"/>
              <a:t>‹#›</a:t>
            </a:fld>
            <a:endParaRPr lang="en-US"/>
          </a:p>
        </p:txBody>
      </p:sp>
      <p:pic>
        <p:nvPicPr>
          <p:cNvPr id="13" name="Picture 12" descr="Icon&#10;&#10;Description automatically generated">
            <a:extLst>
              <a:ext uri="{FF2B5EF4-FFF2-40B4-BE49-F238E27FC236}">
                <a16:creationId xmlns:a16="http://schemas.microsoft.com/office/drawing/2014/main" id="{AEDED3CD-2A3A-684E-B797-DDCF27854AC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sp>
        <p:nvSpPr>
          <p:cNvPr id="9" name="Title 6">
            <a:extLst>
              <a:ext uri="{FF2B5EF4-FFF2-40B4-BE49-F238E27FC236}">
                <a16:creationId xmlns:a16="http://schemas.microsoft.com/office/drawing/2014/main" id="{F40FAA47-765D-FB41-ACFF-74F3B71633BA}"/>
              </a:ext>
            </a:extLst>
          </p:cNvPr>
          <p:cNvSpPr>
            <a:spLocks noGrp="1"/>
          </p:cNvSpPr>
          <p:nvPr>
            <p:ph type="title" hasCustomPrompt="1"/>
          </p:nvPr>
        </p:nvSpPr>
        <p:spPr>
          <a:xfrm>
            <a:off x="1495584" y="1"/>
            <a:ext cx="7000715" cy="1018700"/>
          </a:xfrm>
          <a:prstGeom prst="rect">
            <a:avLst/>
          </a:prstGeom>
        </p:spPr>
        <p:txBody>
          <a:bodyPr anchor="ctr">
            <a:normAutofit/>
          </a:bodyPr>
          <a:lstStyle>
            <a:lvl1pPr>
              <a:defRPr sz="2400" b="1" i="0">
                <a:solidFill>
                  <a:schemeClr val="bg1">
                    <a:lumMod val="65000"/>
                  </a:schemeClr>
                </a:solidFill>
                <a:latin typeface="Arial" panose="020B0604020202020204" pitchFamily="34" charset="0"/>
                <a:cs typeface="Arial" panose="020B0604020202020204" pitchFamily="34" charset="0"/>
              </a:defRPr>
            </a:lvl1pPr>
          </a:lstStyle>
          <a:p>
            <a:r>
              <a:rPr lang="en-US" dirty="0"/>
              <a:t>Click To Edit Master Title Style</a:t>
            </a:r>
          </a:p>
        </p:txBody>
      </p:sp>
      <p:pic>
        <p:nvPicPr>
          <p:cNvPr id="7" name="Picture 6">
            <a:extLst>
              <a:ext uri="{FF2B5EF4-FFF2-40B4-BE49-F238E27FC236}">
                <a16:creationId xmlns:a16="http://schemas.microsoft.com/office/drawing/2014/main" id="{8C68A9AC-C52A-FB48-B575-9FDE52CEF65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284191" y="145841"/>
            <a:ext cx="762736" cy="762736"/>
          </a:xfrm>
          <a:prstGeom prst="rect">
            <a:avLst/>
          </a:prstGeom>
        </p:spPr>
      </p:pic>
      <p:sp>
        <p:nvSpPr>
          <p:cNvPr id="12" name="Subtitle 2">
            <a:extLst>
              <a:ext uri="{FF2B5EF4-FFF2-40B4-BE49-F238E27FC236}">
                <a16:creationId xmlns:a16="http://schemas.microsoft.com/office/drawing/2014/main" id="{796E59E7-AF05-5543-9946-B5F0C1CCB39C}"/>
              </a:ext>
            </a:extLst>
          </p:cNvPr>
          <p:cNvSpPr>
            <a:spLocks noGrp="1"/>
          </p:cNvSpPr>
          <p:nvPr>
            <p:ph type="subTitle" idx="1" hasCustomPrompt="1"/>
          </p:nvPr>
        </p:nvSpPr>
        <p:spPr>
          <a:xfrm>
            <a:off x="775505" y="1876298"/>
            <a:ext cx="7544502" cy="1655762"/>
          </a:xfrm>
          <a:prstGeom prst="rect">
            <a:avLst/>
          </a:prstGeom>
        </p:spPr>
        <p:txBody>
          <a:bodyPr/>
          <a:lstStyle>
            <a:lvl1pPr marL="0" indent="0" algn="l">
              <a:buNone/>
              <a:defRPr sz="2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Chat Subtitle Style</a:t>
            </a:r>
          </a:p>
        </p:txBody>
      </p:sp>
    </p:spTree>
    <p:extLst>
      <p:ext uri="{BB962C8B-B14F-4D97-AF65-F5344CB8AC3E}">
        <p14:creationId xmlns:p14="http://schemas.microsoft.com/office/powerpoint/2010/main" val="288776844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a:extLst>
              <a:ext uri="{FF2B5EF4-FFF2-40B4-BE49-F238E27FC236}">
                <a16:creationId xmlns:a16="http://schemas.microsoft.com/office/drawing/2014/main" id="{77060A97-3219-9C40-9940-BC3E849BD539}"/>
              </a:ext>
            </a:extLst>
          </p:cNvPr>
          <p:cNvSpPr>
            <a:spLocks noGrp="1"/>
          </p:cNvSpPr>
          <p:nvPr>
            <p:ph type="ftr" sz="quarter" idx="3"/>
          </p:nvPr>
        </p:nvSpPr>
        <p:spPr>
          <a:xfrm>
            <a:off x="199044" y="6356351"/>
            <a:ext cx="2439984"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pPr algn="l"/>
            <a:r>
              <a:rPr lang="en-US"/>
              <a:t>The Workforce Development Spotlight: Communications for NAVFAC Leadership — February 2021</a:t>
            </a:r>
            <a:endParaRPr lang="en-US" dirty="0"/>
          </a:p>
        </p:txBody>
      </p:sp>
      <p:sp>
        <p:nvSpPr>
          <p:cNvPr id="8" name="Slide Number Placeholder 5">
            <a:extLst>
              <a:ext uri="{FF2B5EF4-FFF2-40B4-BE49-F238E27FC236}">
                <a16:creationId xmlns:a16="http://schemas.microsoft.com/office/drawing/2014/main" id="{751FA575-8A1D-4346-8956-41E0349962AD}"/>
              </a:ext>
            </a:extLst>
          </p:cNvPr>
          <p:cNvSpPr>
            <a:spLocks noGrp="1"/>
          </p:cNvSpPr>
          <p:nvPr>
            <p:ph type="sldNum" sz="quarter" idx="4"/>
          </p:nvPr>
        </p:nvSpPr>
        <p:spPr>
          <a:xfrm>
            <a:off x="6457950" y="6356351"/>
            <a:ext cx="2487006"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1A125F26-EC07-B742-9328-B338E7901DA1}" type="slidenum">
              <a:rPr lang="en-US" smtClean="0"/>
              <a:pPr/>
              <a:t>‹#›</a:t>
            </a:fld>
            <a:endParaRPr lang="en-US" dirty="0"/>
          </a:p>
        </p:txBody>
      </p:sp>
      <p:cxnSp>
        <p:nvCxnSpPr>
          <p:cNvPr id="10" name="Straight Connector 9">
            <a:extLst>
              <a:ext uri="{FF2B5EF4-FFF2-40B4-BE49-F238E27FC236}">
                <a16:creationId xmlns:a16="http://schemas.microsoft.com/office/drawing/2014/main" id="{AF26C848-D73D-E141-BF6C-64A7B02644D1}"/>
              </a:ext>
            </a:extLst>
          </p:cNvPr>
          <p:cNvCxnSpPr/>
          <p:nvPr userDrawn="1"/>
        </p:nvCxnSpPr>
        <p:spPr>
          <a:xfrm>
            <a:off x="0" y="6356351"/>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6198021"/>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77" r:id="rId3"/>
    <p:sldLayoutId id="2147483672" r:id="rId4"/>
    <p:sldLayoutId id="2147483674" r:id="rId5"/>
    <p:sldLayoutId id="2147483664" r:id="rId6"/>
    <p:sldLayoutId id="2147483666" r:id="rId7"/>
  </p:sldLayoutIdLst>
  <p:hf sldNum="0" hd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99044" y="6356351"/>
            <a:ext cx="2439984"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pPr algn="l"/>
            <a:r>
              <a:rPr lang="en-US"/>
              <a:t>The Workforce Development Spotlight: Communications for NAVFAC Leadership — February 2021</a:t>
            </a:r>
            <a:endParaRPr lang="en-US" dirty="0"/>
          </a:p>
        </p:txBody>
      </p:sp>
      <p:sp>
        <p:nvSpPr>
          <p:cNvPr id="6" name="Slide Number Placeholder 5"/>
          <p:cNvSpPr>
            <a:spLocks noGrp="1"/>
          </p:cNvSpPr>
          <p:nvPr>
            <p:ph type="sldNum" sz="quarter" idx="4"/>
          </p:nvPr>
        </p:nvSpPr>
        <p:spPr>
          <a:xfrm>
            <a:off x="6457950" y="6356351"/>
            <a:ext cx="2487006"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1A125F26-EC07-B742-9328-B338E7901DA1}" type="slidenum">
              <a:rPr lang="en-US" smtClean="0"/>
              <a:pPr/>
              <a:t>‹#›</a:t>
            </a:fld>
            <a:endParaRPr lang="en-US" dirty="0"/>
          </a:p>
        </p:txBody>
      </p:sp>
      <p:cxnSp>
        <p:nvCxnSpPr>
          <p:cNvPr id="7" name="Straight Connector 6">
            <a:extLst>
              <a:ext uri="{FF2B5EF4-FFF2-40B4-BE49-F238E27FC236}">
                <a16:creationId xmlns:a16="http://schemas.microsoft.com/office/drawing/2014/main" id="{000DF9CE-3848-694B-9D5F-5A1F792B3F46}"/>
              </a:ext>
            </a:extLst>
          </p:cNvPr>
          <p:cNvCxnSpPr/>
          <p:nvPr userDrawn="1"/>
        </p:nvCxnSpPr>
        <p:spPr>
          <a:xfrm>
            <a:off x="0" y="1018700"/>
            <a:ext cx="9144000" cy="0"/>
          </a:xfrm>
          <a:prstGeom prst="line">
            <a:avLst/>
          </a:prstGeom>
          <a:ln w="349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Picture 7" descr="Icon&#10;&#10;Description automatically generated">
            <a:extLst>
              <a:ext uri="{FF2B5EF4-FFF2-40B4-BE49-F238E27FC236}">
                <a16:creationId xmlns:a16="http://schemas.microsoft.com/office/drawing/2014/main" id="{5A6476EF-2781-AF4F-9192-7DDF64C63FB3}"/>
              </a:ext>
            </a:extLst>
          </p:cNvPr>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8189843" y="140949"/>
            <a:ext cx="755113" cy="740451"/>
          </a:xfrm>
          <a:prstGeom prst="rect">
            <a:avLst/>
          </a:prstGeom>
        </p:spPr>
      </p:pic>
      <p:cxnSp>
        <p:nvCxnSpPr>
          <p:cNvPr id="9" name="Straight Connector 8">
            <a:extLst>
              <a:ext uri="{FF2B5EF4-FFF2-40B4-BE49-F238E27FC236}">
                <a16:creationId xmlns:a16="http://schemas.microsoft.com/office/drawing/2014/main" id="{B237FC67-1FAE-0541-A104-79EC9255E5FB}"/>
              </a:ext>
            </a:extLst>
          </p:cNvPr>
          <p:cNvCxnSpPr/>
          <p:nvPr userDrawn="1"/>
        </p:nvCxnSpPr>
        <p:spPr>
          <a:xfrm>
            <a:off x="0" y="6356351"/>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242377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7" r:id="rId7"/>
    <p:sldLayoutId id="2147483708" r:id="rId8"/>
    <p:sldLayoutId id="2147483703" r:id="rId9"/>
    <p:sldLayoutId id="2147483704" r:id="rId10"/>
    <p:sldLayoutId id="2147483705" r:id="rId11"/>
    <p:sldLayoutId id="2147483706"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navfac.navy.mil/Careers/Career-Compass-Workforce-Development/Career-Compass-Resource-Center/Event-Calendar/" TargetMode="External"/><Relationship Id="rId3" Type="http://schemas.openxmlformats.org/officeDocument/2006/relationships/image" Target="../media/image14.jpg"/><Relationship Id="rId7" Type="http://schemas.openxmlformats.org/officeDocument/2006/relationships/hyperlink" Target="https://navfac.navy.mil/Career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navfac.navy.mil/Careers/Career-Compass-Workforce-Development/Career-Compass-Resource-Center/Competency-Development-Content/Initiative/" TargetMode="External"/><Relationship Id="rId5" Type="http://schemas.openxmlformats.org/officeDocument/2006/relationships/hyperlink" Target="https://navfac.navy.mil/Careers/Career-Compass-Workforce-Development/Career-Compass-Resource-Center" TargetMode="External"/><Relationship Id="rId4" Type="http://schemas.openxmlformats.org/officeDocument/2006/relationships/hyperlink" Target="https://navfac.navy.mil/Careers/Career-Compass-Workforce-Development/Career-Compass-Resource-Center/Individual-Development-Plan/" TargetMode="External"/><Relationship Id="rId9" Type="http://schemas.openxmlformats.org/officeDocument/2006/relationships/hyperlink" Target="https://navfac.navy.mil/Careers/Career-Compass-Workforce-Development/Career-Compass-Resource-Center/Competency-Development-Content/Developing-Other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386C3-533E-564E-B260-8A14040A816B}"/>
              </a:ext>
            </a:extLst>
          </p:cNvPr>
          <p:cNvSpPr>
            <a:spLocks noGrp="1"/>
          </p:cNvSpPr>
          <p:nvPr>
            <p:ph type="title"/>
          </p:nvPr>
        </p:nvSpPr>
        <p:spPr>
          <a:xfrm>
            <a:off x="190262" y="1049981"/>
            <a:ext cx="7857797" cy="456317"/>
          </a:xfrm>
        </p:spPr>
        <p:txBody>
          <a:bodyPr>
            <a:noAutofit/>
          </a:bodyPr>
          <a:lstStyle/>
          <a:p>
            <a:r>
              <a:rPr lang="en-US" sz="1800" dirty="0">
                <a:solidFill>
                  <a:srgbClr val="004990"/>
                </a:solidFill>
              </a:rPr>
              <a:t>Workforce Development Spotlight: June 2022</a:t>
            </a:r>
            <a:br>
              <a:rPr lang="en-US" sz="1800" dirty="0">
                <a:solidFill>
                  <a:srgbClr val="004990"/>
                </a:solidFill>
              </a:rPr>
            </a:br>
            <a:r>
              <a:rPr lang="en-US" sz="1100" dirty="0"/>
              <a:t>A Summary of Upcoming Career Compass and WFD Opportunities</a:t>
            </a:r>
          </a:p>
        </p:txBody>
      </p:sp>
      <p:sp>
        <p:nvSpPr>
          <p:cNvPr id="3" name="Text Placeholder 2">
            <a:extLst>
              <a:ext uri="{FF2B5EF4-FFF2-40B4-BE49-F238E27FC236}">
                <a16:creationId xmlns:a16="http://schemas.microsoft.com/office/drawing/2014/main" id="{16A57434-F08F-0844-A1B3-373D7211CA8D}"/>
              </a:ext>
            </a:extLst>
          </p:cNvPr>
          <p:cNvSpPr>
            <a:spLocks noGrp="1"/>
          </p:cNvSpPr>
          <p:nvPr>
            <p:ph type="body" idx="1"/>
          </p:nvPr>
        </p:nvSpPr>
        <p:spPr>
          <a:xfrm>
            <a:off x="161360" y="1821140"/>
            <a:ext cx="8821280" cy="4613035"/>
          </a:xfrm>
        </p:spPr>
        <p:txBody>
          <a:bodyPr>
            <a:normAutofit/>
          </a:bodyPr>
          <a:lstStyle/>
          <a:p>
            <a:pPr marL="0" marR="0">
              <a:lnSpc>
                <a:spcPct val="107000"/>
              </a:lnSpc>
              <a:spcBef>
                <a:spcPts val="600"/>
              </a:spcBef>
            </a:pPr>
            <a:r>
              <a:rPr lang="en-US" sz="1100" b="1" dirty="0">
                <a:solidFill>
                  <a:srgbClr val="004990"/>
                </a:solidFill>
                <a:effectLst/>
                <a:latin typeface="Arial" panose="020B0604020202020204" pitchFamily="34" charset="0"/>
                <a:ea typeface="Times New Roman" panose="02020603050405020304" pitchFamily="18" charset="0"/>
              </a:rPr>
              <a:t>The ECA to IDP Cycle</a:t>
            </a:r>
          </a:p>
          <a:p>
            <a:pPr marL="171450" marR="0" lvl="0" indent="-171450" algn="l" defTabSz="914400" rtl="0" eaLnBrk="1" fontAlgn="auto" latinLnBrk="0" hangingPunct="1">
              <a:lnSpc>
                <a:spcPct val="100000"/>
              </a:lnSpc>
              <a:spcBef>
                <a:spcPts val="0"/>
              </a:spcBef>
              <a:buClrTx/>
              <a:buSzPts val="1400"/>
              <a:buFont typeface="Arial" panose="020B0604020202020204" pitchFamily="34" charset="0"/>
              <a:buChar char="•"/>
              <a:tabLst/>
              <a:defRPr/>
            </a:pPr>
            <a:r>
              <a:rPr kumimoji="0" lang="en-US" sz="900" b="0" i="0" u="none" strike="noStrike" kern="1200" cap="none" spc="0" normalizeH="0" baseline="0" noProof="0" dirty="0">
                <a:ln>
                  <a:noFill/>
                </a:ln>
                <a:solidFill>
                  <a:srgbClr val="1A1918"/>
                </a:solidFill>
                <a:effectLst/>
                <a:uLnTx/>
                <a:uFillTx/>
                <a:latin typeface="Arial" panose="020B0604020202020204" pitchFamily="34" charset="0"/>
                <a:ea typeface="Calibri" panose="020F0502020204030204" pitchFamily="34" charset="0"/>
                <a:cs typeface="+mn-cs"/>
              </a:rPr>
              <a:t>This year’s ECA to IDP Cycle is open! </a:t>
            </a:r>
            <a:r>
              <a:rPr lang="en-US" sz="900" dirty="0">
                <a:solidFill>
                  <a:srgbClr val="111111"/>
                </a:solidFill>
                <a:latin typeface="Arial" panose="020B0604020202020204" pitchFamily="34" charset="0"/>
                <a:ea typeface="Times New Roman" panose="02020603050405020304" pitchFamily="18" charset="0"/>
              </a:rPr>
              <a:t>Completing an Individual Development Plan (IDP) is the second step in the Career Compass program. The IDP open period will run through 01 Jul. </a:t>
            </a:r>
            <a:r>
              <a:rPr kumimoji="0" lang="en-US" sz="900" b="0" i="0" u="none" strike="noStrike" kern="1200" cap="none" spc="0" normalizeH="0" baseline="0" noProof="0" dirty="0">
                <a:ln>
                  <a:noFill/>
                </a:ln>
                <a:solidFill>
                  <a:srgbClr val="111111"/>
                </a:solidFill>
                <a:effectLst/>
                <a:uLnTx/>
                <a:uFillTx/>
                <a:latin typeface="Arial" panose="020B0604020202020204" pitchFamily="34" charset="0"/>
                <a:ea typeface="Calibri" panose="020F0502020204030204" pitchFamily="34" charset="0"/>
                <a:cs typeface="+mn-cs"/>
              </a:rPr>
              <a:t>More details: </a:t>
            </a:r>
            <a:r>
              <a:rPr kumimoji="0" lang="en-US" sz="900" b="0" i="0" u="none" strike="noStrike" kern="1200" cap="none" spc="0" normalizeH="0" baseline="0" noProof="0" dirty="0">
                <a:ln>
                  <a:noFill/>
                </a:ln>
                <a:solidFill>
                  <a:srgbClr val="111111"/>
                </a:solidFill>
                <a:effectLst/>
                <a:uLnTx/>
                <a:uFillTx/>
                <a:latin typeface="Arial" panose="020B0604020202020204" pitchFamily="34" charset="0"/>
                <a:ea typeface="Calibri" panose="020F0502020204030204" pitchFamily="34" charset="0"/>
                <a:cs typeface="+mn-cs"/>
                <a:hlinkClick r:id="rId4"/>
              </a:rPr>
              <a:t>https://navfac.navy.mil/Careers/Career-Compass-Workforce-Development/Career-Compass-Resource-Center/Individual-Development-Plan/</a:t>
            </a:r>
            <a:r>
              <a:rPr kumimoji="0" lang="en-US" sz="900" b="0" i="0" u="none" strike="noStrike" kern="1200" cap="none" spc="0" normalizeH="0" baseline="0" noProof="0" dirty="0">
                <a:ln>
                  <a:noFill/>
                </a:ln>
                <a:solidFill>
                  <a:srgbClr val="111111"/>
                </a:solidFill>
                <a:effectLst/>
                <a:uLnTx/>
                <a:uFillTx/>
                <a:latin typeface="Arial" panose="020B0604020202020204" pitchFamily="34" charset="0"/>
                <a:ea typeface="Calibri" panose="020F0502020204030204" pitchFamily="34" charset="0"/>
                <a:cs typeface="+mn-cs"/>
              </a:rPr>
              <a:t> </a:t>
            </a:r>
            <a:endParaRPr lang="en-US" sz="900" dirty="0">
              <a:solidFill>
                <a:srgbClr val="111111"/>
              </a:solidFill>
              <a:effectLst/>
              <a:latin typeface="Arial" panose="020B0604020202020204" pitchFamily="34" charset="0"/>
              <a:ea typeface="Times New Roman" panose="02020603050405020304" pitchFamily="18" charset="0"/>
            </a:endParaRPr>
          </a:p>
          <a:p>
            <a:pPr marL="0" lvl="1">
              <a:lnSpc>
                <a:spcPct val="100000"/>
              </a:lnSpc>
              <a:spcBef>
                <a:spcPts val="600"/>
              </a:spcBef>
              <a:buClr>
                <a:schemeClr val="tx2"/>
              </a:buClr>
              <a:buSzPts val="1400"/>
            </a:pPr>
            <a:r>
              <a:rPr lang="en-US" sz="1100" b="1" dirty="0">
                <a:solidFill>
                  <a:srgbClr val="004990"/>
                </a:solidFill>
                <a:effectLst/>
                <a:latin typeface="Arial" panose="020B0604020202020204" pitchFamily="34" charset="0"/>
                <a:ea typeface="Times New Roman" panose="02020603050405020304" pitchFamily="18" charset="0"/>
              </a:rPr>
              <a:t>New CCRC Site Launched</a:t>
            </a:r>
          </a:p>
          <a:p>
            <a:pPr marL="176213" lvl="1" indent="-176213">
              <a:lnSpc>
                <a:spcPct val="100000"/>
              </a:lnSpc>
              <a:spcBef>
                <a:spcPts val="0"/>
              </a:spcBef>
              <a:buClr>
                <a:schemeClr val="tx2"/>
              </a:buClr>
              <a:buSzPts val="1400"/>
              <a:buFont typeface="Arial" panose="020B0604020202020204" pitchFamily="34" charset="0"/>
              <a:buChar char="•"/>
            </a:pPr>
            <a:r>
              <a:rPr lang="en-US" sz="900" dirty="0">
                <a:solidFill>
                  <a:srgbClr val="1A1918"/>
                </a:solidFill>
                <a:latin typeface="Arial" panose="020B0604020202020204" pitchFamily="34" charset="0"/>
              </a:rPr>
              <a:t>The Career Compass Resource Center (CCRC) was revised and relaunched on 01 Jun. The new and improved site navigation and web pages make it easier for employees to find the content they’re looking for and highlight the advantages of participating in Career Compass for employees, their teams, and NAVFAC as a whole. The new CCRC home page is here: </a:t>
            </a:r>
            <a:r>
              <a:rPr lang="en-US" sz="900" dirty="0">
                <a:solidFill>
                  <a:srgbClr val="1A1918"/>
                </a:solidFill>
                <a:latin typeface="Arial" panose="020B0604020202020204" pitchFamily="34" charset="0"/>
                <a:hlinkClick r:id="rId5"/>
              </a:rPr>
              <a:t>https://navfac.navy.mil/Careers/Career-Compass-Workforce-Development/Career-Compass-Resource-Center</a:t>
            </a:r>
            <a:r>
              <a:rPr lang="en-US" sz="900" dirty="0">
                <a:solidFill>
                  <a:srgbClr val="1A1918"/>
                </a:solidFill>
                <a:latin typeface="Arial" panose="020B0604020202020204" pitchFamily="34" charset="0"/>
              </a:rPr>
              <a:t> </a:t>
            </a:r>
          </a:p>
          <a:p>
            <a:pPr marL="0" lvl="1">
              <a:lnSpc>
                <a:spcPct val="100000"/>
              </a:lnSpc>
              <a:spcBef>
                <a:spcPts val="600"/>
              </a:spcBef>
              <a:buClr>
                <a:schemeClr val="tx2"/>
              </a:buClr>
              <a:buSzPts val="1400"/>
            </a:pPr>
            <a:r>
              <a:rPr lang="en-US" sz="1100" b="1" dirty="0">
                <a:solidFill>
                  <a:srgbClr val="004990"/>
                </a:solidFill>
                <a:effectLst/>
                <a:latin typeface="Arial" panose="020B0604020202020204" pitchFamily="34" charset="0"/>
                <a:ea typeface="Times New Roman" panose="02020603050405020304" pitchFamily="18" charset="0"/>
              </a:rPr>
              <a:t>Live Webinars Coming This Month</a:t>
            </a:r>
          </a:p>
          <a:p>
            <a:pPr marL="171450" marR="0" lvl="0" indent="-171450">
              <a:lnSpc>
                <a:spcPct val="100000"/>
              </a:lnSpc>
              <a:spcBef>
                <a:spcPts val="0"/>
              </a:spcBef>
              <a:buSzPts val="1400"/>
              <a:buFont typeface="Arial" panose="020B0604020202020204" pitchFamily="34" charset="0"/>
              <a:buChar char="•"/>
            </a:pPr>
            <a:r>
              <a:rPr lang="en-US" sz="900" b="1" dirty="0">
                <a:effectLst/>
                <a:latin typeface="Arial" panose="020B0604020202020204" pitchFamily="34" charset="0"/>
                <a:ea typeface="Calibri" panose="020F0502020204030204" pitchFamily="34" charset="0"/>
              </a:rPr>
              <a:t>Developing Team Initiative </a:t>
            </a:r>
            <a:r>
              <a:rPr lang="en-US" sz="900" dirty="0">
                <a:latin typeface="Arial" panose="020B0604020202020204" pitchFamily="34" charset="0"/>
                <a:ea typeface="Calibri" panose="020F0502020204030204" pitchFamily="34" charset="0"/>
              </a:rPr>
              <a:t>(Initiative; Awareness/Basic</a:t>
            </a:r>
            <a:r>
              <a:rPr lang="en-US" sz="900" dirty="0">
                <a:effectLst/>
                <a:latin typeface="Arial" panose="020B0604020202020204" pitchFamily="34" charset="0"/>
                <a:ea typeface="Calibri" panose="020F0502020204030204" pitchFamily="34" charset="0"/>
              </a:rPr>
              <a:t>) – 14 &amp; 16 Jun</a:t>
            </a:r>
          </a:p>
          <a:p>
            <a:pPr marL="628650" lvl="1" indent="-171450">
              <a:lnSpc>
                <a:spcPct val="100000"/>
              </a:lnSpc>
              <a:spcBef>
                <a:spcPts val="0"/>
              </a:spcBef>
              <a:buClr>
                <a:schemeClr val="tx2"/>
              </a:buClr>
              <a:buSzPts val="1400"/>
              <a:buFont typeface="Arial" panose="020B0604020202020204" pitchFamily="34" charset="0"/>
              <a:buChar char="•"/>
            </a:pPr>
            <a:r>
              <a:rPr lang="en-US" sz="900" dirty="0">
                <a:solidFill>
                  <a:srgbClr val="111111"/>
                </a:solidFill>
                <a:latin typeface="Arial" panose="020B0604020202020204" pitchFamily="34" charset="0"/>
                <a:ea typeface="Calibri" panose="020F0502020204030204" pitchFamily="34" charset="0"/>
              </a:rPr>
              <a:t>More details: </a:t>
            </a:r>
            <a:r>
              <a:rPr lang="en-US" sz="900" dirty="0">
                <a:solidFill>
                  <a:srgbClr val="111111"/>
                </a:solidFill>
                <a:latin typeface="Arial" panose="020B0604020202020204" pitchFamily="34" charset="0"/>
                <a:ea typeface="Calibri" panose="020F0502020204030204" pitchFamily="34" charset="0"/>
                <a:hlinkClick r:id="rId6"/>
              </a:rPr>
              <a:t>https://navfac.navy.mil/Careers/Career-Compass-Workforce-Development/Career-Compass-Resource-Center/Competency-Development-Content/Initiative/</a:t>
            </a:r>
            <a:r>
              <a:rPr lang="en-US" sz="900" dirty="0">
                <a:solidFill>
                  <a:srgbClr val="111111"/>
                </a:solidFill>
                <a:latin typeface="Arial" panose="020B0604020202020204" pitchFamily="34" charset="0"/>
                <a:ea typeface="Calibri" panose="020F0502020204030204" pitchFamily="34" charset="0"/>
              </a:rPr>
              <a:t> </a:t>
            </a:r>
            <a:endParaRPr lang="en-US" sz="1100" b="1" dirty="0">
              <a:solidFill>
                <a:srgbClr val="004990"/>
              </a:solidFill>
              <a:effectLst/>
              <a:latin typeface="Arial" panose="020B0604020202020204" pitchFamily="34" charset="0"/>
              <a:ea typeface="Times New Roman" panose="02020603050405020304" pitchFamily="18" charset="0"/>
            </a:endParaRPr>
          </a:p>
          <a:p>
            <a:pPr marL="0" lvl="1">
              <a:lnSpc>
                <a:spcPct val="100000"/>
              </a:lnSpc>
              <a:spcBef>
                <a:spcPts val="600"/>
              </a:spcBef>
              <a:buClr>
                <a:schemeClr val="tx2"/>
              </a:buClr>
              <a:buSzPts val="1400"/>
            </a:pPr>
            <a:r>
              <a:rPr lang="en-US" sz="1100" b="1" dirty="0">
                <a:solidFill>
                  <a:srgbClr val="004990"/>
                </a:solidFill>
                <a:effectLst/>
                <a:latin typeface="Arial" panose="020B0604020202020204" pitchFamily="34" charset="0"/>
                <a:ea typeface="Times New Roman" panose="02020603050405020304" pitchFamily="18" charset="0"/>
              </a:rPr>
              <a:t>SYSCOM Training Opportunities</a:t>
            </a:r>
          </a:p>
          <a:p>
            <a:pPr marL="171450" indent="-171450">
              <a:lnSpc>
                <a:spcPct val="100000"/>
              </a:lnSpc>
              <a:spcBef>
                <a:spcPts val="0"/>
              </a:spcBef>
              <a:buSzPts val="1400"/>
              <a:buFont typeface="Arial" panose="020B0604020202020204" pitchFamily="34" charset="0"/>
              <a:buChar char="•"/>
            </a:pPr>
            <a:r>
              <a:rPr lang="en-US" sz="900" dirty="0">
                <a:latin typeface="Arial" panose="020B0604020202020204" pitchFamily="34" charset="0"/>
                <a:ea typeface="Calibri" panose="020F0502020204030204" pitchFamily="34" charset="0"/>
              </a:rPr>
              <a:t>Please see the following page for additional opportunities. The Career Compass Event Calendar includes </a:t>
            </a:r>
            <a:r>
              <a:rPr lang="en-US" sz="900" dirty="0">
                <a:effectLst/>
                <a:latin typeface="Arial" panose="020B0604020202020204" pitchFamily="34" charset="0"/>
                <a:ea typeface="Calibri" panose="020F0502020204030204" pitchFamily="34" charset="0"/>
              </a:rPr>
              <a:t>upcoming learning opportunities and trainings across the SYSCOM. </a:t>
            </a:r>
            <a:r>
              <a:rPr lang="en-US" sz="900" dirty="0">
                <a:solidFill>
                  <a:srgbClr val="111111"/>
                </a:solidFill>
                <a:effectLst/>
                <a:latin typeface="Arial" panose="020B0604020202020204" pitchFamily="34" charset="0"/>
                <a:ea typeface="Calibri" panose="020F0502020204030204" pitchFamily="34" charset="0"/>
              </a:rPr>
              <a:t>More details: </a:t>
            </a:r>
            <a:r>
              <a:rPr lang="en-US" sz="900" dirty="0">
                <a:solidFill>
                  <a:srgbClr val="111111"/>
                </a:solidFill>
                <a:effectLst/>
                <a:latin typeface="Arial" panose="020B0604020202020204" pitchFamily="34" charset="0"/>
                <a:ea typeface="Calibri" panose="020F0502020204030204" pitchFamily="34" charset="0"/>
                <a:hlinkClick r:id="rId7"/>
              </a:rPr>
              <a:t>https://navfac.navy.mil/Careers/</a:t>
            </a:r>
            <a:r>
              <a:rPr lang="en-US" sz="900" dirty="0">
                <a:solidFill>
                  <a:srgbClr val="111111"/>
                </a:solidFill>
                <a:effectLst/>
                <a:latin typeface="Arial" panose="020B0604020202020204" pitchFamily="34" charset="0"/>
                <a:ea typeface="Calibri" panose="020F0502020204030204" pitchFamily="34" charset="0"/>
                <a:hlinkClick r:id="rId8"/>
              </a:rPr>
              <a:t>Career-Compass-Workforce-Development/Career-Compass-Resource-Center/Event-Calendar/</a:t>
            </a:r>
            <a:r>
              <a:rPr lang="en-US" sz="900" dirty="0">
                <a:solidFill>
                  <a:srgbClr val="111111"/>
                </a:solidFill>
                <a:effectLst/>
                <a:latin typeface="Arial" panose="020B0604020202020204" pitchFamily="34" charset="0"/>
                <a:ea typeface="Calibri" panose="020F0502020204030204" pitchFamily="34" charset="0"/>
              </a:rPr>
              <a:t> </a:t>
            </a:r>
            <a:endParaRPr lang="en-US" sz="900" b="1" dirty="0">
              <a:solidFill>
                <a:srgbClr val="111111"/>
              </a:solidFill>
              <a:latin typeface="Arial" panose="020B0604020202020204" pitchFamily="34" charset="0"/>
            </a:endParaRPr>
          </a:p>
          <a:p>
            <a:pPr marL="0" lvl="1">
              <a:lnSpc>
                <a:spcPct val="100000"/>
              </a:lnSpc>
              <a:spcBef>
                <a:spcPts val="600"/>
              </a:spcBef>
              <a:buClr>
                <a:schemeClr val="tx2"/>
              </a:buClr>
              <a:buSzPts val="1400"/>
            </a:pPr>
            <a:r>
              <a:rPr lang="en-US" sz="1100" b="1" dirty="0">
                <a:solidFill>
                  <a:srgbClr val="004990"/>
                </a:solidFill>
                <a:latin typeface="Arial" panose="020B0604020202020204" pitchFamily="34" charset="0"/>
              </a:rPr>
              <a:t>On-Demand Webinars and Resources Coming This Month </a:t>
            </a:r>
            <a:endParaRPr lang="en-US" sz="1000" b="1" dirty="0">
              <a:solidFill>
                <a:srgbClr val="004990"/>
              </a:solidFill>
              <a:latin typeface="Arial" panose="020B0604020202020204" pitchFamily="34" charset="0"/>
            </a:endParaRPr>
          </a:p>
          <a:p>
            <a:pPr marL="171450" indent="-171450">
              <a:lnSpc>
                <a:spcPct val="100000"/>
              </a:lnSpc>
              <a:spcBef>
                <a:spcPts val="0"/>
              </a:spcBef>
              <a:buSzPts val="1400"/>
              <a:buFont typeface="Arial" panose="020B0604020202020204" pitchFamily="34" charset="0"/>
              <a:buChar char="•"/>
            </a:pPr>
            <a:r>
              <a:rPr lang="en-US" sz="900" dirty="0">
                <a:latin typeface="Arial" panose="020B0604020202020204" pitchFamily="34" charset="0"/>
                <a:ea typeface="Calibri" panose="020F0502020204030204" pitchFamily="34" charset="0"/>
              </a:rPr>
              <a:t>Initiative (early June):</a:t>
            </a:r>
          </a:p>
          <a:p>
            <a:pPr marL="628650" lvl="1" indent="-171450">
              <a:lnSpc>
                <a:spcPct val="100000"/>
              </a:lnSpc>
              <a:spcBef>
                <a:spcPts val="0"/>
              </a:spcBef>
              <a:buSzPts val="1400"/>
              <a:buFont typeface="Arial" panose="020B0604020202020204" pitchFamily="34" charset="0"/>
              <a:buChar char="•"/>
            </a:pPr>
            <a:r>
              <a:rPr lang="en-US" sz="900" dirty="0">
                <a:solidFill>
                  <a:srgbClr val="111111"/>
                </a:solidFill>
                <a:latin typeface="Arial" panose="020B0604020202020204" pitchFamily="34" charset="0"/>
                <a:ea typeface="Calibri" panose="020F0502020204030204" pitchFamily="34" charset="0"/>
              </a:rPr>
              <a:t>Infographic: </a:t>
            </a:r>
            <a:r>
              <a:rPr lang="en-US" sz="900" b="1" dirty="0">
                <a:solidFill>
                  <a:srgbClr val="111111"/>
                </a:solidFill>
                <a:latin typeface="Arial" panose="020B0604020202020204" pitchFamily="34" charset="0"/>
                <a:ea typeface="Calibri" panose="020F0502020204030204" pitchFamily="34" charset="0"/>
              </a:rPr>
              <a:t>Four Ways to Take Initiative on Your Team</a:t>
            </a:r>
            <a:r>
              <a:rPr lang="en-US" sz="900" dirty="0">
                <a:solidFill>
                  <a:srgbClr val="111111"/>
                </a:solidFill>
                <a:latin typeface="Arial" panose="020B0604020202020204" pitchFamily="34" charset="0"/>
                <a:ea typeface="Calibri" panose="020F0502020204030204" pitchFamily="34" charset="0"/>
              </a:rPr>
              <a:t> (Awareness/Basic)</a:t>
            </a:r>
          </a:p>
          <a:p>
            <a:pPr marL="628650" lvl="1" indent="-171450">
              <a:lnSpc>
                <a:spcPct val="100000"/>
              </a:lnSpc>
              <a:spcBef>
                <a:spcPts val="0"/>
              </a:spcBef>
              <a:buSzPts val="1400"/>
              <a:buFont typeface="Arial" panose="020B0604020202020204" pitchFamily="34" charset="0"/>
              <a:buChar char="•"/>
            </a:pPr>
            <a:r>
              <a:rPr lang="en-US" sz="900" dirty="0">
                <a:solidFill>
                  <a:srgbClr val="111111"/>
                </a:solidFill>
                <a:latin typeface="Arial" panose="020B0604020202020204" pitchFamily="34" charset="0"/>
                <a:ea typeface="Calibri" panose="020F0502020204030204" pitchFamily="34" charset="0"/>
              </a:rPr>
              <a:t>Job Aide: </a:t>
            </a:r>
            <a:r>
              <a:rPr lang="en-US" sz="900" b="1" dirty="0">
                <a:solidFill>
                  <a:srgbClr val="111111"/>
                </a:solidFill>
                <a:latin typeface="Arial" panose="020B0604020202020204" pitchFamily="34" charset="0"/>
                <a:ea typeface="Calibri" panose="020F0502020204030204" pitchFamily="34" charset="0"/>
              </a:rPr>
              <a:t>Resolving Uncertainty to Lead Successful Initiatives</a:t>
            </a:r>
            <a:r>
              <a:rPr lang="en-US" sz="900" dirty="0">
                <a:solidFill>
                  <a:srgbClr val="111111"/>
                </a:solidFill>
                <a:latin typeface="Arial" panose="020B0604020202020204" pitchFamily="34" charset="0"/>
                <a:ea typeface="Calibri" panose="020F0502020204030204" pitchFamily="34" charset="0"/>
              </a:rPr>
              <a:t> (Intermediate)</a:t>
            </a:r>
          </a:p>
          <a:p>
            <a:pPr marL="628650" lvl="1" indent="-171450">
              <a:lnSpc>
                <a:spcPct val="100000"/>
              </a:lnSpc>
              <a:spcBef>
                <a:spcPts val="0"/>
              </a:spcBef>
              <a:buSzPts val="1400"/>
              <a:buFont typeface="Arial" panose="020B0604020202020204" pitchFamily="34" charset="0"/>
              <a:buChar char="•"/>
            </a:pPr>
            <a:r>
              <a:rPr lang="en-US" sz="900" dirty="0">
                <a:solidFill>
                  <a:srgbClr val="111111"/>
                </a:solidFill>
                <a:latin typeface="Arial" panose="020B0604020202020204" pitchFamily="34" charset="0"/>
                <a:ea typeface="Calibri" panose="020F0502020204030204" pitchFamily="34" charset="0"/>
              </a:rPr>
              <a:t>On-Demand Webinar: </a:t>
            </a:r>
            <a:r>
              <a:rPr lang="en-US" sz="900" b="1" dirty="0">
                <a:solidFill>
                  <a:srgbClr val="111111"/>
                </a:solidFill>
                <a:latin typeface="Arial" panose="020B0604020202020204" pitchFamily="34" charset="0"/>
                <a:ea typeface="Calibri" panose="020F0502020204030204" pitchFamily="34" charset="0"/>
              </a:rPr>
              <a:t>Leading Strategic Initiatives</a:t>
            </a:r>
            <a:r>
              <a:rPr lang="en-US" sz="900" dirty="0">
                <a:solidFill>
                  <a:srgbClr val="111111"/>
                </a:solidFill>
                <a:latin typeface="Arial" panose="020B0604020202020204" pitchFamily="34" charset="0"/>
                <a:ea typeface="Calibri" panose="020F0502020204030204" pitchFamily="34" charset="0"/>
              </a:rPr>
              <a:t> (Intermediate)</a:t>
            </a:r>
          </a:p>
          <a:p>
            <a:pPr marL="628650" lvl="1" indent="-171450">
              <a:lnSpc>
                <a:spcPct val="100000"/>
              </a:lnSpc>
              <a:spcBef>
                <a:spcPts val="0"/>
              </a:spcBef>
              <a:buSzPts val="1400"/>
              <a:buFont typeface="Arial" panose="020B0604020202020204" pitchFamily="34" charset="0"/>
              <a:buChar char="•"/>
            </a:pPr>
            <a:r>
              <a:rPr lang="en-US" sz="900" dirty="0">
                <a:solidFill>
                  <a:srgbClr val="111111"/>
                </a:solidFill>
                <a:latin typeface="Arial" panose="020B0604020202020204" pitchFamily="34" charset="0"/>
                <a:ea typeface="Calibri" panose="020F0502020204030204" pitchFamily="34" charset="0"/>
              </a:rPr>
              <a:t>More details: </a:t>
            </a:r>
            <a:r>
              <a:rPr lang="en-US" sz="900" dirty="0">
                <a:solidFill>
                  <a:srgbClr val="111111"/>
                </a:solidFill>
                <a:latin typeface="Arial" panose="020B0604020202020204" pitchFamily="34" charset="0"/>
                <a:ea typeface="Calibri" panose="020F0502020204030204" pitchFamily="34" charset="0"/>
                <a:hlinkClick r:id="rId6"/>
              </a:rPr>
              <a:t>https://navfac.navy.mil/Careers/Career-Compass-Workforce-Development/Career-Compass-Resource-Center/Competency-Development-Content/Initiative/</a:t>
            </a:r>
            <a:r>
              <a:rPr lang="en-US" sz="900" dirty="0">
                <a:solidFill>
                  <a:srgbClr val="111111"/>
                </a:solidFill>
                <a:latin typeface="Arial" panose="020B0604020202020204" pitchFamily="34" charset="0"/>
                <a:ea typeface="Calibri" panose="020F0502020204030204" pitchFamily="34" charset="0"/>
              </a:rPr>
              <a:t> </a:t>
            </a:r>
          </a:p>
          <a:p>
            <a:pPr marL="171450" indent="-171450">
              <a:lnSpc>
                <a:spcPct val="100000"/>
              </a:lnSpc>
              <a:spcBef>
                <a:spcPts val="0"/>
              </a:spcBef>
              <a:buSzPts val="1400"/>
              <a:buFont typeface="Arial" panose="020B0604020202020204" pitchFamily="34" charset="0"/>
              <a:buChar char="•"/>
            </a:pPr>
            <a:r>
              <a:rPr lang="en-US" sz="900" dirty="0">
                <a:latin typeface="Arial" panose="020B0604020202020204" pitchFamily="34" charset="0"/>
                <a:ea typeface="Calibri" panose="020F0502020204030204" pitchFamily="34" charset="0"/>
              </a:rPr>
              <a:t>Developing Others (late June):</a:t>
            </a:r>
          </a:p>
          <a:p>
            <a:pPr marL="628650" lvl="1" indent="-171450">
              <a:lnSpc>
                <a:spcPct val="100000"/>
              </a:lnSpc>
              <a:spcBef>
                <a:spcPts val="0"/>
              </a:spcBef>
              <a:buSzPts val="1400"/>
              <a:buFont typeface="Arial" panose="020B0604020202020204" pitchFamily="34" charset="0"/>
              <a:buChar char="•"/>
            </a:pPr>
            <a:r>
              <a:rPr lang="en-US" sz="900" dirty="0">
                <a:solidFill>
                  <a:schemeClr val="tx2"/>
                </a:solidFill>
                <a:latin typeface="Arial" panose="020B0604020202020204" pitchFamily="34" charset="0"/>
              </a:rPr>
              <a:t>On-Demand Webinar: </a:t>
            </a:r>
            <a:r>
              <a:rPr lang="en-US" sz="900" b="1" dirty="0">
                <a:solidFill>
                  <a:schemeClr val="tx2"/>
                </a:solidFill>
                <a:latin typeface="Arial" panose="020B0604020202020204" pitchFamily="34" charset="0"/>
              </a:rPr>
              <a:t>Making People Decisions </a:t>
            </a:r>
            <a:r>
              <a:rPr lang="en-US" sz="900" dirty="0">
                <a:solidFill>
                  <a:schemeClr val="tx2"/>
                </a:solidFill>
                <a:latin typeface="Arial" panose="020B0604020202020204" pitchFamily="34" charset="0"/>
              </a:rPr>
              <a:t>(Advanced/Expert)</a:t>
            </a:r>
          </a:p>
          <a:p>
            <a:pPr marL="628650" lvl="1" indent="-171450">
              <a:lnSpc>
                <a:spcPct val="100000"/>
              </a:lnSpc>
              <a:spcBef>
                <a:spcPts val="0"/>
              </a:spcBef>
              <a:buSzPts val="1400"/>
              <a:buFont typeface="Arial" panose="020B0604020202020204" pitchFamily="34" charset="0"/>
              <a:buChar char="•"/>
            </a:pPr>
            <a:r>
              <a:rPr lang="en-US" sz="900" dirty="0">
                <a:solidFill>
                  <a:srgbClr val="111111"/>
                </a:solidFill>
                <a:latin typeface="Arial" panose="020B0604020202020204" pitchFamily="34" charset="0"/>
              </a:rPr>
              <a:t>More details: </a:t>
            </a:r>
            <a:r>
              <a:rPr lang="en-US" sz="900" dirty="0">
                <a:solidFill>
                  <a:srgbClr val="111111"/>
                </a:solidFill>
                <a:latin typeface="Arial" panose="020B0604020202020204" pitchFamily="34" charset="0"/>
                <a:hlinkClick r:id="rId9"/>
              </a:rPr>
              <a:t>https://navfac.navy.mil/Careers/Career-Compass-Workforce-Development/Career-Compass-Resource-Center/Competency-Development-Content/Developing-Others/</a:t>
            </a:r>
            <a:r>
              <a:rPr lang="en-US" sz="900" dirty="0">
                <a:solidFill>
                  <a:srgbClr val="111111"/>
                </a:solidFill>
                <a:latin typeface="Arial" panose="020B0604020202020204" pitchFamily="34" charset="0"/>
              </a:rPr>
              <a:t> </a:t>
            </a:r>
          </a:p>
          <a:p>
            <a:pPr>
              <a:lnSpc>
                <a:spcPct val="100000"/>
              </a:lnSpc>
              <a:spcBef>
                <a:spcPts val="600"/>
              </a:spcBef>
              <a:buSzPts val="1400"/>
            </a:pPr>
            <a:r>
              <a:rPr lang="en-US" sz="1100" b="1" dirty="0">
                <a:solidFill>
                  <a:srgbClr val="004990"/>
                </a:solidFill>
                <a:latin typeface="Arial" panose="020B0604020202020204" pitchFamily="34" charset="0"/>
              </a:rPr>
              <a:t>For additional details, please talk to your local Civilian Training Advocate (BD17). </a:t>
            </a:r>
          </a:p>
          <a:p>
            <a:pPr marR="0">
              <a:lnSpc>
                <a:spcPct val="100000"/>
              </a:lnSpc>
              <a:spcBef>
                <a:spcPts val="0"/>
              </a:spcBef>
            </a:pPr>
            <a:r>
              <a:rPr lang="en-US" sz="900" dirty="0">
                <a:solidFill>
                  <a:srgbClr val="004990"/>
                </a:solidFill>
                <a:effectLst/>
                <a:latin typeface="Arial" panose="020B0604020202020204" pitchFamily="34" charset="0"/>
                <a:ea typeface="Times New Roman" panose="02020603050405020304" pitchFamily="18" charset="0"/>
              </a:rPr>
              <a:t>*Note: If you are unable to copy and paste the links above</a:t>
            </a:r>
            <a:r>
              <a:rPr lang="en-US" sz="900" dirty="0">
                <a:solidFill>
                  <a:srgbClr val="004990"/>
                </a:solidFill>
                <a:latin typeface="Arial" panose="020B0604020202020204" pitchFamily="34" charset="0"/>
                <a:ea typeface="Times New Roman" panose="02020603050405020304" pitchFamily="18" charset="0"/>
              </a:rPr>
              <a:t>, QR codes are available on the following page.</a:t>
            </a:r>
            <a:endParaRPr lang="en-US" sz="900" dirty="0">
              <a:solidFill>
                <a:srgbClr val="004990"/>
              </a:solidFill>
              <a:effectLst/>
              <a:latin typeface="Arial" panose="020B0604020202020204" pitchFamily="34" charset="0"/>
              <a:ea typeface="Times New Roman" panose="02020603050405020304" pitchFamily="18" charset="0"/>
            </a:endParaRPr>
          </a:p>
        </p:txBody>
      </p:sp>
      <p:sp>
        <p:nvSpPr>
          <p:cNvPr id="4" name="Footer Placeholder 3">
            <a:extLst>
              <a:ext uri="{FF2B5EF4-FFF2-40B4-BE49-F238E27FC236}">
                <a16:creationId xmlns:a16="http://schemas.microsoft.com/office/drawing/2014/main" id="{4E9E4BE4-BF47-4748-A731-A7AF26FE088D}"/>
              </a:ext>
            </a:extLst>
          </p:cNvPr>
          <p:cNvSpPr>
            <a:spLocks noGrp="1"/>
          </p:cNvSpPr>
          <p:nvPr>
            <p:ph type="ftr" sz="quarter" idx="3"/>
          </p:nvPr>
        </p:nvSpPr>
        <p:spPr>
          <a:xfrm>
            <a:off x="0" y="6356351"/>
            <a:ext cx="9144000" cy="501649"/>
          </a:xfrm>
        </p:spPr>
        <p:txBody>
          <a:bodyPr/>
          <a:lstStyle/>
          <a:p>
            <a:pPr algn="ctr"/>
            <a:r>
              <a:rPr lang="en-US" dirty="0"/>
              <a:t>The Workforce Development Spotlight: Communications for NAVFAC Leadership — June 2022</a:t>
            </a:r>
          </a:p>
        </p:txBody>
      </p:sp>
      <p:sp>
        <p:nvSpPr>
          <p:cNvPr id="5" name="TextBox 4"/>
          <p:cNvSpPr txBox="1"/>
          <p:nvPr/>
        </p:nvSpPr>
        <p:spPr>
          <a:xfrm>
            <a:off x="161360" y="1482409"/>
            <a:ext cx="8792377" cy="276999"/>
          </a:xfrm>
          <a:prstGeom prst="rect">
            <a:avLst/>
          </a:prstGeom>
          <a:noFill/>
        </p:spPr>
        <p:txBody>
          <a:bodyPr wrap="square" rtlCol="0">
            <a:spAutoFit/>
          </a:bodyPr>
          <a:lstStyle/>
          <a:p>
            <a:r>
              <a:rPr lang="en-US" sz="1200" b="1" u="sng" dirty="0">
                <a:solidFill>
                  <a:srgbClr val="004990"/>
                </a:solidFill>
              </a:rPr>
              <a:t>New Content Coming Your Way!</a:t>
            </a:r>
          </a:p>
        </p:txBody>
      </p:sp>
    </p:spTree>
    <p:extLst>
      <p:ext uri="{BB962C8B-B14F-4D97-AF65-F5344CB8AC3E}">
        <p14:creationId xmlns:p14="http://schemas.microsoft.com/office/powerpoint/2010/main" val="729799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4E9E4BE4-BF47-4748-A731-A7AF26FE088D}"/>
              </a:ext>
            </a:extLst>
          </p:cNvPr>
          <p:cNvSpPr>
            <a:spLocks noGrp="1"/>
          </p:cNvSpPr>
          <p:nvPr>
            <p:ph type="ftr" sz="quarter" idx="3"/>
          </p:nvPr>
        </p:nvSpPr>
        <p:spPr>
          <a:xfrm>
            <a:off x="0" y="6378653"/>
            <a:ext cx="9144000" cy="501649"/>
          </a:xfrm>
        </p:spPr>
        <p:txBody>
          <a:bodyPr/>
          <a:lstStyle/>
          <a:p>
            <a:pPr algn="ctr"/>
            <a:r>
              <a:rPr lang="en-US" dirty="0"/>
              <a:t>The Workforce Development Spotlight: Communications for NAVFAC Leadership — June 2022</a:t>
            </a:r>
          </a:p>
        </p:txBody>
      </p:sp>
      <p:sp>
        <p:nvSpPr>
          <p:cNvPr id="5" name="TextBox 4">
            <a:extLst>
              <a:ext uri="{FF2B5EF4-FFF2-40B4-BE49-F238E27FC236}">
                <a16:creationId xmlns:a16="http://schemas.microsoft.com/office/drawing/2014/main" id="{87607EA2-2F3F-4137-BDB9-BECCE0249935}"/>
              </a:ext>
            </a:extLst>
          </p:cNvPr>
          <p:cNvSpPr txBox="1"/>
          <p:nvPr/>
        </p:nvSpPr>
        <p:spPr>
          <a:xfrm>
            <a:off x="4753070" y="1117565"/>
            <a:ext cx="4272942" cy="492443"/>
          </a:xfrm>
          <a:prstGeom prst="rect">
            <a:avLst/>
          </a:prstGeom>
          <a:noFill/>
        </p:spPr>
        <p:txBody>
          <a:bodyPr wrap="square" rtlCol="0">
            <a:spAutoFit/>
          </a:bodyPr>
          <a:lstStyle/>
          <a:p>
            <a:pPr algn="ctr"/>
            <a:r>
              <a:rPr lang="en-US" sz="1300" b="1" dirty="0"/>
              <a:t>The QR codes below can be used to access the pages referenced in the previous slide.</a:t>
            </a:r>
          </a:p>
        </p:txBody>
      </p:sp>
      <p:sp>
        <p:nvSpPr>
          <p:cNvPr id="17" name="TextBox 16">
            <a:extLst>
              <a:ext uri="{FF2B5EF4-FFF2-40B4-BE49-F238E27FC236}">
                <a16:creationId xmlns:a16="http://schemas.microsoft.com/office/drawing/2014/main" id="{C303E746-D377-4FC4-B11F-101F61948675}"/>
              </a:ext>
            </a:extLst>
          </p:cNvPr>
          <p:cNvSpPr txBox="1"/>
          <p:nvPr/>
        </p:nvSpPr>
        <p:spPr>
          <a:xfrm>
            <a:off x="4782257" y="4682199"/>
            <a:ext cx="2068132" cy="584775"/>
          </a:xfrm>
          <a:prstGeom prst="rect">
            <a:avLst/>
          </a:prstGeom>
          <a:noFill/>
        </p:spPr>
        <p:txBody>
          <a:bodyPr wrap="square" rtlCol="0">
            <a:spAutoFit/>
          </a:bodyPr>
          <a:lstStyle/>
          <a:p>
            <a:pPr algn="ctr"/>
            <a:r>
              <a:rPr lang="en-US" sz="1600" dirty="0"/>
              <a:t>Career Compass Event Calendar</a:t>
            </a:r>
          </a:p>
        </p:txBody>
      </p:sp>
      <p:cxnSp>
        <p:nvCxnSpPr>
          <p:cNvPr id="6" name="Straight Connector 5">
            <a:extLst>
              <a:ext uri="{FF2B5EF4-FFF2-40B4-BE49-F238E27FC236}">
                <a16:creationId xmlns:a16="http://schemas.microsoft.com/office/drawing/2014/main" id="{3B406E7C-A182-4243-A81F-C5A8B3E26813}"/>
              </a:ext>
            </a:extLst>
          </p:cNvPr>
          <p:cNvCxnSpPr>
            <a:cxnSpLocks/>
          </p:cNvCxnSpPr>
          <p:nvPr/>
        </p:nvCxnSpPr>
        <p:spPr>
          <a:xfrm>
            <a:off x="4689695" y="1117565"/>
            <a:ext cx="0" cy="5189248"/>
          </a:xfrm>
          <a:prstGeom prst="line">
            <a:avLst/>
          </a:prstGeom>
          <a:ln w="19050">
            <a:solidFill>
              <a:srgbClr val="004990"/>
            </a:solidFill>
          </a:ln>
        </p:spPr>
        <p:style>
          <a:lnRef idx="1">
            <a:schemeClr val="accent1"/>
          </a:lnRef>
          <a:fillRef idx="0">
            <a:schemeClr val="accent1"/>
          </a:fillRef>
          <a:effectRef idx="0">
            <a:schemeClr val="accent1"/>
          </a:effectRef>
          <a:fontRef idx="minor">
            <a:schemeClr val="tx1"/>
          </a:fontRef>
        </p:style>
      </p:cxnSp>
      <p:graphicFrame>
        <p:nvGraphicFramePr>
          <p:cNvPr id="7" name="Table 6">
            <a:extLst>
              <a:ext uri="{FF2B5EF4-FFF2-40B4-BE49-F238E27FC236}">
                <a16:creationId xmlns:a16="http://schemas.microsoft.com/office/drawing/2014/main" id="{6978FBCB-A328-4E10-BBB7-AF0724C5A30F}"/>
              </a:ext>
            </a:extLst>
          </p:cNvPr>
          <p:cNvGraphicFramePr>
            <a:graphicFrameLocks noGrp="1"/>
          </p:cNvGraphicFramePr>
          <p:nvPr>
            <p:extLst>
              <p:ext uri="{D42A27DB-BD31-4B8C-83A1-F6EECF244321}">
                <p14:modId xmlns:p14="http://schemas.microsoft.com/office/powerpoint/2010/main" val="2357925479"/>
              </p:ext>
            </p:extLst>
          </p:nvPr>
        </p:nvGraphicFramePr>
        <p:xfrm>
          <a:off x="119269" y="1475886"/>
          <a:ext cx="4477865" cy="2364622"/>
        </p:xfrm>
        <a:graphic>
          <a:graphicData uri="http://schemas.openxmlformats.org/drawingml/2006/table">
            <a:tbl>
              <a:tblPr firstRow="1" firstCol="1" bandRow="1">
                <a:tableStyleId>{073A0DAA-6AF3-43AB-8588-CEC1D06C72B9}</a:tableStyleId>
              </a:tblPr>
              <a:tblGrid>
                <a:gridCol w="904597">
                  <a:extLst>
                    <a:ext uri="{9D8B030D-6E8A-4147-A177-3AD203B41FA5}">
                      <a16:colId xmlns:a16="http://schemas.microsoft.com/office/drawing/2014/main" val="3745451507"/>
                    </a:ext>
                  </a:extLst>
                </a:gridCol>
                <a:gridCol w="3573268">
                  <a:extLst>
                    <a:ext uri="{9D8B030D-6E8A-4147-A177-3AD203B41FA5}">
                      <a16:colId xmlns:a16="http://schemas.microsoft.com/office/drawing/2014/main" val="613807723"/>
                    </a:ext>
                  </a:extLst>
                </a:gridCol>
              </a:tblGrid>
              <a:tr h="380084">
                <a:tc>
                  <a:txBody>
                    <a:bodyPr/>
                    <a:lstStyle/>
                    <a:p>
                      <a:pPr marL="0" marR="0" algn="l">
                        <a:spcBef>
                          <a:spcPts val="0"/>
                        </a:spcBef>
                        <a:spcAft>
                          <a:spcPts val="0"/>
                        </a:spcAft>
                      </a:pPr>
                      <a:r>
                        <a:rPr lang="en-US" sz="1000" u="sng" dirty="0">
                          <a:effectLst/>
                          <a:latin typeface="+mn-lt"/>
                        </a:rPr>
                        <a:t>Start Date</a:t>
                      </a:r>
                      <a:endParaRPr lang="en-US" sz="1000" u="sng"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marL="0" marR="0" algn="l">
                        <a:spcBef>
                          <a:spcPts val="0"/>
                        </a:spcBef>
                        <a:spcAft>
                          <a:spcPts val="0"/>
                        </a:spcAft>
                      </a:pPr>
                      <a:r>
                        <a:rPr lang="en-US" sz="1000" u="sng" dirty="0">
                          <a:effectLst/>
                          <a:latin typeface="+mn-lt"/>
                        </a:rPr>
                        <a:t>Event</a:t>
                      </a:r>
                      <a:endParaRPr lang="en-US" sz="1000" dirty="0">
                        <a:effectLst/>
                        <a:latin typeface="+mn-lt"/>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94295154"/>
                  </a:ext>
                </a:extLst>
              </a:tr>
              <a:tr h="307455">
                <a:tc>
                  <a:txBody>
                    <a:bodyPr/>
                    <a:lstStyle/>
                    <a:p>
                      <a:pPr marL="0" marR="0" algn="l">
                        <a:spcBef>
                          <a:spcPts val="0"/>
                        </a:spcBef>
                        <a:spcAft>
                          <a:spcPts val="0"/>
                        </a:spcAft>
                      </a:pPr>
                      <a:r>
                        <a:rPr lang="en-US" sz="1000" b="0" dirty="0">
                          <a:effectLst/>
                          <a:latin typeface="+mj-lt"/>
                          <a:ea typeface="Calibri" panose="020F0502020204030204" pitchFamily="34" charset="0"/>
                          <a:cs typeface="Arial" panose="020B0604020202020204" pitchFamily="34" charset="0"/>
                        </a:rPr>
                        <a:t>Wed, 01 Jun</a:t>
                      </a:r>
                    </a:p>
                  </a:txBody>
                  <a:tcPr marL="68580" marR="68580" marT="0" marB="0" anchor="ctr"/>
                </a:tc>
                <a:tc>
                  <a:txBody>
                    <a:bodyPr/>
                    <a:lstStyle/>
                    <a:p>
                      <a:pPr marL="0" marR="0" algn="l">
                        <a:spcBef>
                          <a:spcPts val="0"/>
                        </a:spcBef>
                        <a:spcAft>
                          <a:spcPts val="0"/>
                        </a:spcAft>
                      </a:pPr>
                      <a:r>
                        <a:rPr lang="en-US" sz="1000" kern="1200" dirty="0">
                          <a:solidFill>
                            <a:schemeClr val="dk1"/>
                          </a:solidFill>
                          <a:effectLst/>
                          <a:latin typeface="+mn-lt"/>
                          <a:ea typeface="Calibri" panose="020F0502020204030204" pitchFamily="34" charset="0"/>
                          <a:cs typeface="Arial" panose="020B0604020202020204" pitchFamily="34" charset="0"/>
                        </a:rPr>
                        <a:t>Communicating for Results (East Coast)</a:t>
                      </a:r>
                    </a:p>
                  </a:txBody>
                  <a:tcPr marL="68580" marR="68580" marT="0" marB="0" anchor="ctr"/>
                </a:tc>
                <a:extLst>
                  <a:ext uri="{0D108BD9-81ED-4DB2-BD59-A6C34878D82A}">
                    <a16:rowId xmlns:a16="http://schemas.microsoft.com/office/drawing/2014/main" val="1032586894"/>
                  </a:ext>
                </a:extLst>
              </a:tr>
              <a:tr h="267597">
                <a:tc>
                  <a:txBody>
                    <a:bodyPr/>
                    <a:lstStyle/>
                    <a:p>
                      <a:pPr marL="0" marR="0" algn="l">
                        <a:spcBef>
                          <a:spcPts val="0"/>
                        </a:spcBef>
                        <a:spcAft>
                          <a:spcPts val="0"/>
                        </a:spcAft>
                      </a:pPr>
                      <a:r>
                        <a:rPr lang="en-US" sz="1000" b="0" dirty="0">
                          <a:effectLst/>
                          <a:latin typeface="+mj-lt"/>
                          <a:ea typeface="Calibri" panose="020F0502020204030204" pitchFamily="34" charset="0"/>
                          <a:cs typeface="Arial" panose="020B0604020202020204" pitchFamily="34" charset="0"/>
                        </a:rPr>
                        <a:t>Thu, 02 Jun</a:t>
                      </a:r>
                    </a:p>
                  </a:txBody>
                  <a:tcPr marL="68580" marR="68580" marT="0" marB="0" anchor="ctr"/>
                </a:tc>
                <a:tc>
                  <a:txBody>
                    <a:bodyPr/>
                    <a:lstStyle/>
                    <a:p>
                      <a:pPr marL="0" marR="0" algn="l">
                        <a:spcBef>
                          <a:spcPts val="0"/>
                        </a:spcBef>
                        <a:spcAft>
                          <a:spcPts val="0"/>
                        </a:spcAft>
                      </a:pPr>
                      <a:r>
                        <a:rPr lang="en-US" sz="1000" kern="1200" dirty="0">
                          <a:solidFill>
                            <a:schemeClr val="dk1"/>
                          </a:solidFill>
                          <a:effectLst/>
                          <a:latin typeface="+mn-lt"/>
                          <a:ea typeface="Calibri" panose="020F0502020204030204" pitchFamily="34" charset="0"/>
                          <a:cs typeface="Arial" panose="020B0604020202020204" pitchFamily="34" charset="0"/>
                        </a:rPr>
                        <a:t>Intern Forum #2: Accountability</a:t>
                      </a:r>
                    </a:p>
                  </a:txBody>
                  <a:tcPr marL="68580" marR="68580" marT="0" marB="0" anchor="ctr"/>
                </a:tc>
                <a:extLst>
                  <a:ext uri="{0D108BD9-81ED-4DB2-BD59-A6C34878D82A}">
                    <a16:rowId xmlns:a16="http://schemas.microsoft.com/office/drawing/2014/main" val="1171201809"/>
                  </a:ext>
                </a:extLst>
              </a:tr>
              <a:tr h="275966">
                <a:tc>
                  <a:txBody>
                    <a:bodyPr/>
                    <a:lstStyle/>
                    <a:p>
                      <a:pPr marL="0" marR="0" algn="l">
                        <a:spcBef>
                          <a:spcPts val="0"/>
                        </a:spcBef>
                        <a:spcAft>
                          <a:spcPts val="0"/>
                        </a:spcAft>
                      </a:pPr>
                      <a:r>
                        <a:rPr lang="en-US" sz="1000" b="0" dirty="0">
                          <a:effectLst/>
                          <a:latin typeface="+mj-lt"/>
                          <a:ea typeface="Calibri" panose="020F0502020204030204" pitchFamily="34" charset="0"/>
                          <a:cs typeface="Arial" panose="020B0604020202020204" pitchFamily="34" charset="0"/>
                        </a:rPr>
                        <a:t>Mon, 06 Jun</a:t>
                      </a:r>
                    </a:p>
                  </a:txBody>
                  <a:tcPr marL="68580" marR="68580" marT="0" marB="0" anchor="ctr"/>
                </a:tc>
                <a:tc>
                  <a:txBody>
                    <a:bodyPr/>
                    <a:lstStyle/>
                    <a:p>
                      <a:pPr marL="0" marR="0" algn="l">
                        <a:spcBef>
                          <a:spcPts val="0"/>
                        </a:spcBef>
                        <a:spcAft>
                          <a:spcPts val="0"/>
                        </a:spcAft>
                      </a:pPr>
                      <a:r>
                        <a:rPr lang="en-US" sz="1000" dirty="0">
                          <a:effectLst/>
                          <a:latin typeface="+mj-lt"/>
                          <a:ea typeface="Calibri" panose="020F0502020204030204" pitchFamily="34" charset="0"/>
                          <a:cs typeface="Arial" panose="020B0604020202020204" pitchFamily="34" charset="0"/>
                        </a:rPr>
                        <a:t>Supervisor Academy: New Supervisor Workshop, Cadre 4</a:t>
                      </a:r>
                    </a:p>
                  </a:txBody>
                  <a:tcPr marL="68580" marR="68580" marT="0" marB="0" anchor="ctr"/>
                </a:tc>
                <a:extLst>
                  <a:ext uri="{0D108BD9-81ED-4DB2-BD59-A6C34878D82A}">
                    <a16:rowId xmlns:a16="http://schemas.microsoft.com/office/drawing/2014/main" val="3898995122"/>
                  </a:ext>
                </a:extLst>
              </a:tr>
              <a:tr h="283380">
                <a:tc>
                  <a:txBody>
                    <a:bodyPr/>
                    <a:lstStyle/>
                    <a:p>
                      <a:pPr marL="0" marR="0" algn="l">
                        <a:spcBef>
                          <a:spcPts val="0"/>
                        </a:spcBef>
                        <a:spcAft>
                          <a:spcPts val="0"/>
                        </a:spcAft>
                      </a:pPr>
                      <a:r>
                        <a:rPr lang="en-US" sz="1000" b="0" dirty="0">
                          <a:effectLst/>
                          <a:latin typeface="+mj-lt"/>
                          <a:ea typeface="Calibri" panose="020F0502020204030204" pitchFamily="34" charset="0"/>
                          <a:cs typeface="Arial" panose="020B0604020202020204" pitchFamily="34" charset="0"/>
                        </a:rPr>
                        <a:t>Wed, 08 Jun</a:t>
                      </a:r>
                    </a:p>
                  </a:txBody>
                  <a:tcPr marL="68580" marR="68580" marT="0" marB="0" anchor="ctr"/>
                </a:tc>
                <a:tc>
                  <a:txBody>
                    <a:bodyPr/>
                    <a:lstStyle/>
                    <a:p>
                      <a:pPr marL="0" marR="0" algn="l">
                        <a:spcBef>
                          <a:spcPts val="0"/>
                        </a:spcBef>
                        <a:spcAft>
                          <a:spcPts val="0"/>
                        </a:spcAft>
                      </a:pPr>
                      <a:r>
                        <a:rPr lang="en-US" sz="1000" dirty="0">
                          <a:effectLst/>
                          <a:latin typeface="+mj-lt"/>
                          <a:ea typeface="Calibri" panose="020F0502020204030204" pitchFamily="34" charset="0"/>
                          <a:cs typeface="Arial" panose="020B0604020202020204" pitchFamily="34" charset="0"/>
                        </a:rPr>
                        <a:t>Developing Others – Facilitated Development (West Coast)</a:t>
                      </a:r>
                    </a:p>
                  </a:txBody>
                  <a:tcPr marL="68580" marR="68580" marT="0" marB="0" anchor="ctr"/>
                </a:tc>
                <a:extLst>
                  <a:ext uri="{0D108BD9-81ED-4DB2-BD59-A6C34878D82A}">
                    <a16:rowId xmlns:a16="http://schemas.microsoft.com/office/drawing/2014/main" val="575344452"/>
                  </a:ext>
                </a:extLst>
              </a:tr>
              <a:tr h="283380">
                <a:tc>
                  <a:txBody>
                    <a:bodyPr/>
                    <a:lstStyle/>
                    <a:p>
                      <a:pPr marL="0" marR="0" algn="l">
                        <a:spcBef>
                          <a:spcPts val="0"/>
                        </a:spcBef>
                        <a:spcAft>
                          <a:spcPts val="0"/>
                        </a:spcAft>
                      </a:pPr>
                      <a:r>
                        <a:rPr lang="en-US" sz="1000" b="0" dirty="0">
                          <a:effectLst/>
                          <a:latin typeface="+mj-lt"/>
                          <a:ea typeface="Calibri" panose="020F0502020204030204" pitchFamily="34" charset="0"/>
                          <a:cs typeface="Arial" panose="020B0604020202020204" pitchFamily="34" charset="0"/>
                        </a:rPr>
                        <a:t>Tue, 14 Jun</a:t>
                      </a:r>
                    </a:p>
                  </a:txBody>
                  <a:tcPr marL="68580" marR="68580" marT="0" marB="0" anchor="ctr"/>
                </a:tc>
                <a:tc>
                  <a:txBody>
                    <a:bodyPr/>
                    <a:lstStyle/>
                    <a:p>
                      <a:pPr marL="0" marR="0" algn="l">
                        <a:spcBef>
                          <a:spcPts val="0"/>
                        </a:spcBef>
                        <a:spcAft>
                          <a:spcPts val="0"/>
                        </a:spcAft>
                      </a:pPr>
                      <a:r>
                        <a:rPr lang="en-US" sz="1000" dirty="0">
                          <a:effectLst/>
                          <a:latin typeface="+mj-lt"/>
                          <a:ea typeface="Calibri" panose="020F0502020204030204" pitchFamily="34" charset="0"/>
                          <a:cs typeface="Arial" panose="020B0604020202020204" pitchFamily="34" charset="0"/>
                        </a:rPr>
                        <a:t>Live Webinar: Developing Team Initiative</a:t>
                      </a:r>
                    </a:p>
                  </a:txBody>
                  <a:tcPr marL="68580" marR="68580" marT="0" marB="0" anchor="ctr"/>
                </a:tc>
                <a:extLst>
                  <a:ext uri="{0D108BD9-81ED-4DB2-BD59-A6C34878D82A}">
                    <a16:rowId xmlns:a16="http://schemas.microsoft.com/office/drawing/2014/main" val="3638279297"/>
                  </a:ext>
                </a:extLst>
              </a:tr>
              <a:tr h="283380">
                <a:tc>
                  <a:txBody>
                    <a:bodyPr/>
                    <a:lstStyle/>
                    <a:p>
                      <a:pPr marL="0" marR="0" algn="l">
                        <a:spcBef>
                          <a:spcPts val="0"/>
                        </a:spcBef>
                        <a:spcAft>
                          <a:spcPts val="0"/>
                        </a:spcAft>
                      </a:pPr>
                      <a:r>
                        <a:rPr lang="en-US" sz="1000" b="0" dirty="0">
                          <a:effectLst/>
                          <a:latin typeface="+mj-lt"/>
                          <a:ea typeface="Calibri" panose="020F0502020204030204" pitchFamily="34" charset="0"/>
                          <a:cs typeface="Arial" panose="020B0604020202020204" pitchFamily="34" charset="0"/>
                        </a:rPr>
                        <a:t>Thu, 16 Jun</a:t>
                      </a:r>
                    </a:p>
                  </a:txBody>
                  <a:tcPr marL="68580" marR="68580" marT="0" marB="0" anchor="ctr"/>
                </a:tc>
                <a:tc>
                  <a:txBody>
                    <a:bodyPr/>
                    <a:lstStyle/>
                    <a:p>
                      <a:pPr marL="0" marR="0" algn="l">
                        <a:spcBef>
                          <a:spcPts val="0"/>
                        </a:spcBef>
                        <a:spcAft>
                          <a:spcPts val="0"/>
                        </a:spcAft>
                      </a:pPr>
                      <a:r>
                        <a:rPr lang="en-US" sz="1000" dirty="0">
                          <a:effectLst/>
                          <a:latin typeface="+mj-lt"/>
                          <a:ea typeface="Calibri" panose="020F0502020204030204" pitchFamily="34" charset="0"/>
                          <a:cs typeface="Arial" panose="020B0604020202020204" pitchFamily="34" charset="0"/>
                        </a:rPr>
                        <a:t>Live Webinar: Developing Team Initiative</a:t>
                      </a:r>
                    </a:p>
                  </a:txBody>
                  <a:tcPr marL="68580" marR="68580" marT="0" marB="0" anchor="ctr"/>
                </a:tc>
                <a:extLst>
                  <a:ext uri="{0D108BD9-81ED-4DB2-BD59-A6C34878D82A}">
                    <a16:rowId xmlns:a16="http://schemas.microsoft.com/office/drawing/2014/main" val="1867052212"/>
                  </a:ext>
                </a:extLst>
              </a:tr>
              <a:tr h="283380">
                <a:tc>
                  <a:txBody>
                    <a:bodyPr/>
                    <a:lstStyle/>
                    <a:p>
                      <a:pPr marL="0" marR="0" algn="l">
                        <a:spcBef>
                          <a:spcPts val="0"/>
                        </a:spcBef>
                        <a:spcAft>
                          <a:spcPts val="0"/>
                        </a:spcAft>
                      </a:pPr>
                      <a:r>
                        <a:rPr lang="en-US" sz="1000" b="0" dirty="0">
                          <a:effectLst/>
                          <a:latin typeface="+mj-lt"/>
                          <a:ea typeface="Calibri" panose="020F0502020204030204" pitchFamily="34" charset="0"/>
                          <a:cs typeface="Arial" panose="020B0604020202020204" pitchFamily="34" charset="0"/>
                        </a:rPr>
                        <a:t>Thu, 30 Jun</a:t>
                      </a:r>
                    </a:p>
                  </a:txBody>
                  <a:tcPr marL="68580" marR="68580" marT="0" marB="0" anchor="ctr"/>
                </a:tc>
                <a:tc>
                  <a:txBody>
                    <a:bodyPr/>
                    <a:lstStyle/>
                    <a:p>
                      <a:pPr marL="0" marR="0" algn="l">
                        <a:spcBef>
                          <a:spcPts val="0"/>
                        </a:spcBef>
                        <a:spcAft>
                          <a:spcPts val="0"/>
                        </a:spcAft>
                      </a:pPr>
                      <a:r>
                        <a:rPr lang="en-US" sz="1000" dirty="0">
                          <a:effectLst/>
                          <a:latin typeface="+mj-lt"/>
                          <a:ea typeface="Calibri" panose="020F0502020204030204" pitchFamily="34" charset="0"/>
                          <a:cs typeface="Arial" panose="020B0604020202020204" pitchFamily="34" charset="0"/>
                        </a:rPr>
                        <a:t>Intern Forum #3: Problem Solving</a:t>
                      </a:r>
                    </a:p>
                  </a:txBody>
                  <a:tcPr marL="68580" marR="68580" marT="0" marB="0" anchor="ctr"/>
                </a:tc>
                <a:extLst>
                  <a:ext uri="{0D108BD9-81ED-4DB2-BD59-A6C34878D82A}">
                    <a16:rowId xmlns:a16="http://schemas.microsoft.com/office/drawing/2014/main" val="1213996090"/>
                  </a:ext>
                </a:extLst>
              </a:tr>
            </a:tbl>
          </a:graphicData>
        </a:graphic>
      </p:graphicFrame>
      <p:sp>
        <p:nvSpPr>
          <p:cNvPr id="21" name="TextBox 20">
            <a:extLst>
              <a:ext uri="{FF2B5EF4-FFF2-40B4-BE49-F238E27FC236}">
                <a16:creationId xmlns:a16="http://schemas.microsoft.com/office/drawing/2014/main" id="{684A9206-3F53-4C44-91FD-38C0582EDCD7}"/>
              </a:ext>
            </a:extLst>
          </p:cNvPr>
          <p:cNvSpPr txBox="1"/>
          <p:nvPr/>
        </p:nvSpPr>
        <p:spPr>
          <a:xfrm>
            <a:off x="117988" y="1198888"/>
            <a:ext cx="4317502" cy="276999"/>
          </a:xfrm>
          <a:prstGeom prst="rect">
            <a:avLst/>
          </a:prstGeom>
          <a:noFill/>
        </p:spPr>
        <p:txBody>
          <a:bodyPr wrap="square" rtlCol="0">
            <a:spAutoFit/>
          </a:bodyPr>
          <a:lstStyle/>
          <a:p>
            <a:pPr algn="ctr"/>
            <a:r>
              <a:rPr lang="en-US" sz="1200" b="1" dirty="0"/>
              <a:t>June SYSCOM Training Summary</a:t>
            </a:r>
          </a:p>
        </p:txBody>
      </p:sp>
      <p:graphicFrame>
        <p:nvGraphicFramePr>
          <p:cNvPr id="20" name="Table 19">
            <a:extLst>
              <a:ext uri="{FF2B5EF4-FFF2-40B4-BE49-F238E27FC236}">
                <a16:creationId xmlns:a16="http://schemas.microsoft.com/office/drawing/2014/main" id="{591AA7CB-D82B-437A-B345-AB3E6BBE01FD}"/>
              </a:ext>
            </a:extLst>
          </p:cNvPr>
          <p:cNvGraphicFramePr>
            <a:graphicFrameLocks noGrp="1"/>
          </p:cNvGraphicFramePr>
          <p:nvPr>
            <p:extLst>
              <p:ext uri="{D42A27DB-BD31-4B8C-83A1-F6EECF244321}">
                <p14:modId xmlns:p14="http://schemas.microsoft.com/office/powerpoint/2010/main" val="205995241"/>
              </p:ext>
            </p:extLst>
          </p:nvPr>
        </p:nvGraphicFramePr>
        <p:xfrm>
          <a:off x="111870" y="4368417"/>
          <a:ext cx="4477865" cy="1290695"/>
        </p:xfrm>
        <a:graphic>
          <a:graphicData uri="http://schemas.openxmlformats.org/drawingml/2006/table">
            <a:tbl>
              <a:tblPr firstRow="1" firstCol="1" bandRow="1">
                <a:tableStyleId>{073A0DAA-6AF3-43AB-8588-CEC1D06C72B9}</a:tableStyleId>
              </a:tblPr>
              <a:tblGrid>
                <a:gridCol w="898012">
                  <a:extLst>
                    <a:ext uri="{9D8B030D-6E8A-4147-A177-3AD203B41FA5}">
                      <a16:colId xmlns:a16="http://schemas.microsoft.com/office/drawing/2014/main" val="3745451507"/>
                    </a:ext>
                  </a:extLst>
                </a:gridCol>
                <a:gridCol w="2593892">
                  <a:extLst>
                    <a:ext uri="{9D8B030D-6E8A-4147-A177-3AD203B41FA5}">
                      <a16:colId xmlns:a16="http://schemas.microsoft.com/office/drawing/2014/main" val="613807723"/>
                    </a:ext>
                  </a:extLst>
                </a:gridCol>
                <a:gridCol w="985961">
                  <a:extLst>
                    <a:ext uri="{9D8B030D-6E8A-4147-A177-3AD203B41FA5}">
                      <a16:colId xmlns:a16="http://schemas.microsoft.com/office/drawing/2014/main" val="834279340"/>
                    </a:ext>
                  </a:extLst>
                </a:gridCol>
              </a:tblGrid>
              <a:tr h="415209">
                <a:tc>
                  <a:txBody>
                    <a:bodyPr/>
                    <a:lstStyle/>
                    <a:p>
                      <a:pPr marL="0" marR="0" algn="l">
                        <a:spcBef>
                          <a:spcPts val="0"/>
                        </a:spcBef>
                        <a:spcAft>
                          <a:spcPts val="0"/>
                        </a:spcAft>
                      </a:pPr>
                      <a:r>
                        <a:rPr lang="en-US" sz="1000" u="sng" dirty="0">
                          <a:effectLst/>
                          <a:latin typeface="+mn-lt"/>
                        </a:rPr>
                        <a:t>Start Date</a:t>
                      </a:r>
                      <a:endParaRPr lang="en-US" sz="1000" u="sng"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marL="0" marR="0" algn="l">
                        <a:spcBef>
                          <a:spcPts val="0"/>
                        </a:spcBef>
                        <a:spcAft>
                          <a:spcPts val="0"/>
                        </a:spcAft>
                      </a:pPr>
                      <a:r>
                        <a:rPr lang="en-US" sz="1000" u="sng" dirty="0">
                          <a:effectLst/>
                          <a:latin typeface="+mn-lt"/>
                        </a:rPr>
                        <a:t>Event</a:t>
                      </a:r>
                      <a:endParaRPr lang="en-US" sz="1000" dirty="0">
                        <a:effectLst/>
                        <a:latin typeface="+mn-lt"/>
                        <a:ea typeface="Calibri" panose="020F0502020204030204" pitchFamily="34" charset="0"/>
                        <a:cs typeface="Arial" panose="020B0604020202020204" pitchFamily="34" charset="0"/>
                      </a:endParaRPr>
                    </a:p>
                  </a:txBody>
                  <a:tcPr marL="68580" marR="68580" marT="0" marB="0" anchor="ctr"/>
                </a:tc>
                <a:tc>
                  <a:txBody>
                    <a:bodyPr/>
                    <a:lstStyle/>
                    <a:p>
                      <a:pPr marL="0" marR="0" algn="l">
                        <a:spcBef>
                          <a:spcPts val="0"/>
                        </a:spcBef>
                        <a:spcAft>
                          <a:spcPts val="0"/>
                        </a:spcAft>
                      </a:pPr>
                      <a:r>
                        <a:rPr lang="en-US" sz="1000" u="sng" dirty="0">
                          <a:effectLst/>
                          <a:latin typeface="+mn-lt"/>
                          <a:ea typeface="Calibri" panose="020F0502020204030204" pitchFamily="34" charset="0"/>
                          <a:cs typeface="Arial" panose="020B0604020202020204" pitchFamily="34" charset="0"/>
                        </a:rPr>
                        <a:t>Registration Deadline</a:t>
                      </a:r>
                    </a:p>
                  </a:txBody>
                  <a:tcPr marL="68580" marR="68580" marT="0" marB="0" anchor="ctr"/>
                </a:tc>
                <a:extLst>
                  <a:ext uri="{0D108BD9-81ED-4DB2-BD59-A6C34878D82A}">
                    <a16:rowId xmlns:a16="http://schemas.microsoft.com/office/drawing/2014/main" val="3194295154"/>
                  </a:ext>
                </a:extLst>
              </a:tr>
              <a:tr h="437743">
                <a:tc>
                  <a:txBody>
                    <a:bodyPr/>
                    <a:lstStyle/>
                    <a:p>
                      <a:pPr marL="0" marR="0" algn="l">
                        <a:spcBef>
                          <a:spcPts val="0"/>
                        </a:spcBef>
                        <a:spcAft>
                          <a:spcPts val="0"/>
                        </a:spcAft>
                      </a:pPr>
                      <a:r>
                        <a:rPr lang="en-US" sz="1000" b="0" dirty="0">
                          <a:effectLst/>
                          <a:latin typeface="+mj-lt"/>
                          <a:ea typeface="Calibri" panose="020F0502020204030204" pitchFamily="34" charset="0"/>
                          <a:cs typeface="Arial" panose="020B0604020202020204" pitchFamily="34" charset="0"/>
                        </a:rPr>
                        <a:t>Thu, 28 Jul</a:t>
                      </a:r>
                    </a:p>
                  </a:txBody>
                  <a:tcPr marL="68580" marR="68580" marT="0" marB="0" anchor="ctr"/>
                </a:tc>
                <a:tc>
                  <a:txBody>
                    <a:bodyPr/>
                    <a:lstStyle/>
                    <a:p>
                      <a:pPr marL="0" marR="0" algn="l">
                        <a:spcBef>
                          <a:spcPts val="0"/>
                        </a:spcBef>
                        <a:spcAft>
                          <a:spcPts val="0"/>
                        </a:spcAft>
                      </a:pPr>
                      <a:r>
                        <a:rPr lang="en-US" sz="1000" dirty="0">
                          <a:effectLst/>
                          <a:latin typeface="+mj-lt"/>
                          <a:ea typeface="Calibri" panose="020F0502020204030204" pitchFamily="34" charset="0"/>
                          <a:cs typeface="Arial" panose="020B0604020202020204" pitchFamily="34" charset="0"/>
                        </a:rPr>
                        <a:t>Intern Forum #4: Communicating for Results</a:t>
                      </a:r>
                    </a:p>
                  </a:txBody>
                  <a:tcPr marL="68580" marR="68580" marT="0" marB="0" anchor="ctr"/>
                </a:tc>
                <a:tc>
                  <a:txBody>
                    <a:bodyPr/>
                    <a:lstStyle/>
                    <a:p>
                      <a:pPr marL="0" marR="0" algn="l">
                        <a:spcBef>
                          <a:spcPts val="0"/>
                        </a:spcBef>
                        <a:spcAft>
                          <a:spcPts val="0"/>
                        </a:spcAft>
                      </a:pPr>
                      <a:r>
                        <a:rPr lang="en-US" sz="1000" dirty="0">
                          <a:effectLst/>
                          <a:latin typeface="+mj-lt"/>
                          <a:ea typeface="Calibri" panose="020F0502020204030204" pitchFamily="34" charset="0"/>
                          <a:cs typeface="Arial" panose="020B0604020202020204" pitchFamily="34" charset="0"/>
                        </a:rPr>
                        <a:t>21 Jul</a:t>
                      </a:r>
                    </a:p>
                  </a:txBody>
                  <a:tcPr marL="68580" marR="68580" marT="0" marB="0" anchor="ctr"/>
                </a:tc>
                <a:extLst>
                  <a:ext uri="{0D108BD9-81ED-4DB2-BD59-A6C34878D82A}">
                    <a16:rowId xmlns:a16="http://schemas.microsoft.com/office/drawing/2014/main" val="533658389"/>
                  </a:ext>
                </a:extLst>
              </a:tr>
              <a:tr h="437743">
                <a:tc>
                  <a:txBody>
                    <a:bodyPr/>
                    <a:lstStyle/>
                    <a:p>
                      <a:pPr marL="0" marR="0" algn="l">
                        <a:spcBef>
                          <a:spcPts val="0"/>
                        </a:spcBef>
                        <a:spcAft>
                          <a:spcPts val="0"/>
                        </a:spcAft>
                      </a:pPr>
                      <a:r>
                        <a:rPr lang="en-US" sz="1000" b="0" dirty="0">
                          <a:effectLst/>
                          <a:latin typeface="+mj-lt"/>
                          <a:ea typeface="Calibri" panose="020F0502020204030204" pitchFamily="34" charset="0"/>
                          <a:cs typeface="Arial" panose="020B0604020202020204" pitchFamily="34" charset="0"/>
                        </a:rPr>
                        <a:t>TBD Jul</a:t>
                      </a:r>
                    </a:p>
                  </a:txBody>
                  <a:tcPr marL="68580" marR="68580" marT="0" marB="0" anchor="ctr"/>
                </a:tc>
                <a:tc>
                  <a:txBody>
                    <a:bodyPr/>
                    <a:lstStyle/>
                    <a:p>
                      <a:pPr marL="0" marR="0" algn="l">
                        <a:spcBef>
                          <a:spcPts val="0"/>
                        </a:spcBef>
                        <a:spcAft>
                          <a:spcPts val="0"/>
                        </a:spcAft>
                      </a:pPr>
                      <a:r>
                        <a:rPr lang="en-US" sz="1000" dirty="0">
                          <a:effectLst/>
                          <a:latin typeface="+mj-lt"/>
                          <a:ea typeface="Calibri" panose="020F0502020204030204" pitchFamily="34" charset="0"/>
                          <a:cs typeface="Arial" panose="020B0604020202020204" pitchFamily="34" charset="0"/>
                        </a:rPr>
                        <a:t>Virtual Financial Management Training (East &amp; West Coast)</a:t>
                      </a:r>
                    </a:p>
                  </a:txBody>
                  <a:tcPr marL="68580" marR="68580" marT="0" marB="0" anchor="ctr"/>
                </a:tc>
                <a:tc>
                  <a:txBody>
                    <a:bodyPr/>
                    <a:lstStyle/>
                    <a:p>
                      <a:pPr marL="0" marR="0" algn="l">
                        <a:spcBef>
                          <a:spcPts val="0"/>
                        </a:spcBef>
                        <a:spcAft>
                          <a:spcPts val="0"/>
                        </a:spcAft>
                      </a:pPr>
                      <a:r>
                        <a:rPr lang="en-US" sz="1000" dirty="0">
                          <a:effectLst/>
                          <a:latin typeface="+mj-lt"/>
                          <a:ea typeface="Calibri" panose="020F0502020204030204" pitchFamily="34" charset="0"/>
                          <a:cs typeface="Arial" panose="020B0604020202020204" pitchFamily="34" charset="0"/>
                        </a:rPr>
                        <a:t>TBD</a:t>
                      </a:r>
                    </a:p>
                  </a:txBody>
                  <a:tcPr marL="68580" marR="68580" marT="0" marB="0" anchor="ctr"/>
                </a:tc>
                <a:extLst>
                  <a:ext uri="{0D108BD9-81ED-4DB2-BD59-A6C34878D82A}">
                    <a16:rowId xmlns:a16="http://schemas.microsoft.com/office/drawing/2014/main" val="3243831409"/>
                  </a:ext>
                </a:extLst>
              </a:tr>
            </a:tbl>
          </a:graphicData>
        </a:graphic>
      </p:graphicFrame>
      <p:sp>
        <p:nvSpPr>
          <p:cNvPr id="22" name="TextBox 21">
            <a:extLst>
              <a:ext uri="{FF2B5EF4-FFF2-40B4-BE49-F238E27FC236}">
                <a16:creationId xmlns:a16="http://schemas.microsoft.com/office/drawing/2014/main" id="{44EF9AC4-13B5-4388-9DCA-D77075A0EEF3}"/>
              </a:ext>
            </a:extLst>
          </p:cNvPr>
          <p:cNvSpPr txBox="1"/>
          <p:nvPr/>
        </p:nvSpPr>
        <p:spPr>
          <a:xfrm>
            <a:off x="203044" y="4086469"/>
            <a:ext cx="4272942" cy="276999"/>
          </a:xfrm>
          <a:prstGeom prst="rect">
            <a:avLst/>
          </a:prstGeom>
          <a:noFill/>
        </p:spPr>
        <p:txBody>
          <a:bodyPr wrap="square" rtlCol="0">
            <a:spAutoFit/>
          </a:bodyPr>
          <a:lstStyle/>
          <a:p>
            <a:pPr algn="ctr"/>
            <a:r>
              <a:rPr lang="en-US" sz="1200" b="1" dirty="0"/>
              <a:t>July Courses Open for Registration</a:t>
            </a:r>
          </a:p>
        </p:txBody>
      </p:sp>
      <p:sp>
        <p:nvSpPr>
          <p:cNvPr id="31" name="TextBox 30">
            <a:extLst>
              <a:ext uri="{FF2B5EF4-FFF2-40B4-BE49-F238E27FC236}">
                <a16:creationId xmlns:a16="http://schemas.microsoft.com/office/drawing/2014/main" id="{96A80DFA-C483-4338-86FE-DAC963975C89}"/>
              </a:ext>
            </a:extLst>
          </p:cNvPr>
          <p:cNvSpPr txBox="1"/>
          <p:nvPr/>
        </p:nvSpPr>
        <p:spPr>
          <a:xfrm>
            <a:off x="6651835" y="1779341"/>
            <a:ext cx="2307946" cy="861774"/>
          </a:xfrm>
          <a:prstGeom prst="rect">
            <a:avLst/>
          </a:prstGeom>
          <a:noFill/>
        </p:spPr>
        <p:txBody>
          <a:bodyPr wrap="square" rtlCol="0">
            <a:spAutoFit/>
          </a:bodyPr>
          <a:lstStyle/>
          <a:p>
            <a:pPr algn="ctr"/>
            <a:r>
              <a:rPr lang="en-US" sz="1600" dirty="0"/>
              <a:t>Individual </a:t>
            </a:r>
          </a:p>
          <a:p>
            <a:pPr algn="ctr"/>
            <a:r>
              <a:rPr lang="en-US" sz="1600" dirty="0"/>
              <a:t>Development Plan </a:t>
            </a:r>
          </a:p>
          <a:p>
            <a:pPr algn="ctr"/>
            <a:r>
              <a:rPr lang="en-US" sz="1600" dirty="0"/>
              <a:t>(IDP)</a:t>
            </a:r>
          </a:p>
        </p:txBody>
      </p:sp>
      <p:cxnSp>
        <p:nvCxnSpPr>
          <p:cNvPr id="29" name="Straight Arrow Connector 28">
            <a:extLst>
              <a:ext uri="{FF2B5EF4-FFF2-40B4-BE49-F238E27FC236}">
                <a16:creationId xmlns:a16="http://schemas.microsoft.com/office/drawing/2014/main" id="{84727BEA-15B2-4E3F-8C5A-7EDDEC7C4C83}"/>
              </a:ext>
            </a:extLst>
          </p:cNvPr>
          <p:cNvCxnSpPr>
            <a:cxnSpLocks/>
          </p:cNvCxnSpPr>
          <p:nvPr/>
        </p:nvCxnSpPr>
        <p:spPr>
          <a:xfrm flipV="1">
            <a:off x="6959895" y="3230737"/>
            <a:ext cx="668346" cy="1"/>
          </a:xfrm>
          <a:prstGeom prst="straightConnector1">
            <a:avLst/>
          </a:prstGeom>
          <a:ln w="57150">
            <a:solidFill>
              <a:srgbClr val="00499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55C9AD7A-4E51-4A07-A98C-35CC2BF0CC14}"/>
              </a:ext>
            </a:extLst>
          </p:cNvPr>
          <p:cNvCxnSpPr>
            <a:cxnSpLocks/>
          </p:cNvCxnSpPr>
          <p:nvPr/>
        </p:nvCxnSpPr>
        <p:spPr>
          <a:xfrm>
            <a:off x="6980383" y="5042779"/>
            <a:ext cx="627370" cy="1"/>
          </a:xfrm>
          <a:prstGeom prst="straightConnector1">
            <a:avLst/>
          </a:prstGeom>
          <a:ln w="57150">
            <a:solidFill>
              <a:srgbClr val="00499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F269A3BD-C088-4766-BBF1-B503A1BFEC6C}"/>
              </a:ext>
            </a:extLst>
          </p:cNvPr>
          <p:cNvSpPr txBox="1"/>
          <p:nvPr/>
        </p:nvSpPr>
        <p:spPr>
          <a:xfrm>
            <a:off x="6788211" y="3840510"/>
            <a:ext cx="2086388" cy="584775"/>
          </a:xfrm>
          <a:prstGeom prst="rect">
            <a:avLst/>
          </a:prstGeom>
          <a:noFill/>
        </p:spPr>
        <p:txBody>
          <a:bodyPr wrap="square" rtlCol="0">
            <a:spAutoFit/>
          </a:bodyPr>
          <a:lstStyle/>
          <a:p>
            <a:pPr algn="ctr"/>
            <a:r>
              <a:rPr lang="en-US" sz="1600" dirty="0"/>
              <a:t>Initiative </a:t>
            </a:r>
          </a:p>
          <a:p>
            <a:pPr algn="ctr"/>
            <a:r>
              <a:rPr lang="en-US" sz="1600" dirty="0"/>
              <a:t>Competency Page</a:t>
            </a:r>
          </a:p>
        </p:txBody>
      </p:sp>
      <p:cxnSp>
        <p:nvCxnSpPr>
          <p:cNvPr id="32" name="Straight Arrow Connector 31">
            <a:extLst>
              <a:ext uri="{FF2B5EF4-FFF2-40B4-BE49-F238E27FC236}">
                <a16:creationId xmlns:a16="http://schemas.microsoft.com/office/drawing/2014/main" id="{CB476AAB-1F20-4EB2-B40D-2A26AA676F10}"/>
              </a:ext>
            </a:extLst>
          </p:cNvPr>
          <p:cNvCxnSpPr>
            <a:cxnSpLocks/>
          </p:cNvCxnSpPr>
          <p:nvPr/>
        </p:nvCxnSpPr>
        <p:spPr>
          <a:xfrm flipH="1" flipV="1">
            <a:off x="6064925" y="5886216"/>
            <a:ext cx="668346" cy="1"/>
          </a:xfrm>
          <a:prstGeom prst="straightConnector1">
            <a:avLst/>
          </a:prstGeom>
          <a:ln w="57150">
            <a:solidFill>
              <a:srgbClr val="00499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281901EB-55F9-4862-ABC3-BA6D3FFDB6A2}"/>
              </a:ext>
            </a:extLst>
          </p:cNvPr>
          <p:cNvCxnSpPr>
            <a:cxnSpLocks/>
          </p:cNvCxnSpPr>
          <p:nvPr/>
        </p:nvCxnSpPr>
        <p:spPr>
          <a:xfrm flipH="1" flipV="1">
            <a:off x="6064925" y="2247588"/>
            <a:ext cx="668346" cy="1"/>
          </a:xfrm>
          <a:prstGeom prst="straightConnector1">
            <a:avLst/>
          </a:prstGeom>
          <a:ln w="57150">
            <a:solidFill>
              <a:srgbClr val="004990"/>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51FA1650-A15C-48FF-93CD-E50D2D2BCA5A}"/>
              </a:ext>
            </a:extLst>
          </p:cNvPr>
          <p:cNvSpPr txBox="1"/>
          <p:nvPr/>
        </p:nvSpPr>
        <p:spPr>
          <a:xfrm>
            <a:off x="6705573" y="5597121"/>
            <a:ext cx="2200470" cy="584775"/>
          </a:xfrm>
          <a:prstGeom prst="rect">
            <a:avLst/>
          </a:prstGeom>
          <a:noFill/>
        </p:spPr>
        <p:txBody>
          <a:bodyPr wrap="square" rtlCol="0">
            <a:spAutoFit/>
          </a:bodyPr>
          <a:lstStyle/>
          <a:p>
            <a:pPr algn="ctr"/>
            <a:r>
              <a:rPr lang="en-US" sz="1600" dirty="0"/>
              <a:t>Developing Others Competency Page</a:t>
            </a:r>
          </a:p>
        </p:txBody>
      </p:sp>
      <p:pic>
        <p:nvPicPr>
          <p:cNvPr id="3" name="Picture 2" descr="Qr code&#10;&#10;Description automatically generated">
            <a:extLst>
              <a:ext uri="{FF2B5EF4-FFF2-40B4-BE49-F238E27FC236}">
                <a16:creationId xmlns:a16="http://schemas.microsoft.com/office/drawing/2014/main" id="{8786EC6A-0A56-416D-C16F-6FDBB2C931F3}"/>
              </a:ext>
            </a:extLst>
          </p:cNvPr>
          <p:cNvPicPr>
            <a:picLocks noChangeAspect="1"/>
          </p:cNvPicPr>
          <p:nvPr/>
        </p:nvPicPr>
        <p:blipFill rotWithShape="1">
          <a:blip r:embed="rId3"/>
          <a:srcRect l="7027" t="5202" r="7103" b="7196"/>
          <a:stretch/>
        </p:blipFill>
        <p:spPr>
          <a:xfrm>
            <a:off x="5016288" y="1806765"/>
            <a:ext cx="811633" cy="827995"/>
          </a:xfrm>
          <a:prstGeom prst="rect">
            <a:avLst/>
          </a:prstGeom>
        </p:spPr>
      </p:pic>
      <p:pic>
        <p:nvPicPr>
          <p:cNvPr id="13" name="Picture 12" descr="Qr code&#10;&#10;Description automatically generated">
            <a:extLst>
              <a:ext uri="{FF2B5EF4-FFF2-40B4-BE49-F238E27FC236}">
                <a16:creationId xmlns:a16="http://schemas.microsoft.com/office/drawing/2014/main" id="{D5523748-2ABA-3CC6-B2F2-F1E179555130}"/>
              </a:ext>
            </a:extLst>
          </p:cNvPr>
          <p:cNvPicPr>
            <a:picLocks noChangeAspect="1"/>
          </p:cNvPicPr>
          <p:nvPr/>
        </p:nvPicPr>
        <p:blipFill rotWithShape="1">
          <a:blip r:embed="rId4"/>
          <a:srcRect l="8914" t="10226" r="10114" b="8986"/>
          <a:stretch/>
        </p:blipFill>
        <p:spPr>
          <a:xfrm>
            <a:off x="4986438" y="3718898"/>
            <a:ext cx="829885" cy="827997"/>
          </a:xfrm>
          <a:prstGeom prst="rect">
            <a:avLst/>
          </a:prstGeom>
        </p:spPr>
      </p:pic>
      <p:pic>
        <p:nvPicPr>
          <p:cNvPr id="15" name="Picture 14" descr="Qr code&#10;&#10;Description automatically generated">
            <a:extLst>
              <a:ext uri="{FF2B5EF4-FFF2-40B4-BE49-F238E27FC236}">
                <a16:creationId xmlns:a16="http://schemas.microsoft.com/office/drawing/2014/main" id="{39B081CE-29C4-E825-97FD-062EBDC09B1B}"/>
              </a:ext>
            </a:extLst>
          </p:cNvPr>
          <p:cNvPicPr>
            <a:picLocks noChangeAspect="1"/>
          </p:cNvPicPr>
          <p:nvPr/>
        </p:nvPicPr>
        <p:blipFill rotWithShape="1">
          <a:blip r:embed="rId5"/>
          <a:srcRect l="8241" t="7717" r="7970" b="7196"/>
          <a:stretch/>
        </p:blipFill>
        <p:spPr>
          <a:xfrm>
            <a:off x="7859546" y="4628204"/>
            <a:ext cx="815777" cy="828410"/>
          </a:xfrm>
          <a:prstGeom prst="rect">
            <a:avLst/>
          </a:prstGeom>
        </p:spPr>
      </p:pic>
      <p:pic>
        <p:nvPicPr>
          <p:cNvPr id="18" name="Picture 17" descr="Qr code&#10;&#10;Description automatically generated">
            <a:extLst>
              <a:ext uri="{FF2B5EF4-FFF2-40B4-BE49-F238E27FC236}">
                <a16:creationId xmlns:a16="http://schemas.microsoft.com/office/drawing/2014/main" id="{07FC19E9-ECBA-5AA5-615B-DB85E18FFA97}"/>
              </a:ext>
            </a:extLst>
          </p:cNvPr>
          <p:cNvPicPr>
            <a:picLocks noChangeAspect="1"/>
          </p:cNvPicPr>
          <p:nvPr/>
        </p:nvPicPr>
        <p:blipFill rotWithShape="1">
          <a:blip r:embed="rId6"/>
          <a:srcRect l="9308" t="10225" r="9837" b="12008"/>
          <a:stretch/>
        </p:blipFill>
        <p:spPr>
          <a:xfrm>
            <a:off x="5017228" y="5456614"/>
            <a:ext cx="829885" cy="798210"/>
          </a:xfrm>
          <a:prstGeom prst="rect">
            <a:avLst/>
          </a:prstGeom>
        </p:spPr>
      </p:pic>
      <p:cxnSp>
        <p:nvCxnSpPr>
          <p:cNvPr id="34" name="Straight Arrow Connector 33">
            <a:extLst>
              <a:ext uri="{FF2B5EF4-FFF2-40B4-BE49-F238E27FC236}">
                <a16:creationId xmlns:a16="http://schemas.microsoft.com/office/drawing/2014/main" id="{8B048EEE-978F-1600-D555-B6508731E2B1}"/>
              </a:ext>
            </a:extLst>
          </p:cNvPr>
          <p:cNvCxnSpPr>
            <a:cxnSpLocks/>
          </p:cNvCxnSpPr>
          <p:nvPr/>
        </p:nvCxnSpPr>
        <p:spPr>
          <a:xfrm flipH="1" flipV="1">
            <a:off x="6064925" y="4199592"/>
            <a:ext cx="668346" cy="1"/>
          </a:xfrm>
          <a:prstGeom prst="straightConnector1">
            <a:avLst/>
          </a:prstGeom>
          <a:ln w="57150">
            <a:solidFill>
              <a:srgbClr val="004990"/>
            </a:solidFill>
            <a:tailEnd type="triangle"/>
          </a:ln>
        </p:spPr>
        <p:style>
          <a:lnRef idx="1">
            <a:schemeClr val="accent1"/>
          </a:lnRef>
          <a:fillRef idx="0">
            <a:schemeClr val="accent1"/>
          </a:fillRef>
          <a:effectRef idx="0">
            <a:schemeClr val="accent1"/>
          </a:effectRef>
          <a:fontRef idx="minor">
            <a:schemeClr val="tx1"/>
          </a:fontRef>
        </p:style>
      </p:cxnSp>
      <p:pic>
        <p:nvPicPr>
          <p:cNvPr id="35" name="Picture 34" descr="Qr code&#10;&#10;Description automatically generated">
            <a:extLst>
              <a:ext uri="{FF2B5EF4-FFF2-40B4-BE49-F238E27FC236}">
                <a16:creationId xmlns:a16="http://schemas.microsoft.com/office/drawing/2014/main" id="{0AF55A0C-4013-52A1-5034-A1C71F8B5A26}"/>
              </a:ext>
            </a:extLst>
          </p:cNvPr>
          <p:cNvPicPr>
            <a:picLocks noChangeAspect="1"/>
          </p:cNvPicPr>
          <p:nvPr/>
        </p:nvPicPr>
        <p:blipFill rotWithShape="1">
          <a:blip r:embed="rId7"/>
          <a:srcRect l="12505" t="12100" r="12402" b="12400"/>
          <a:stretch/>
        </p:blipFill>
        <p:spPr>
          <a:xfrm>
            <a:off x="7859547" y="2815685"/>
            <a:ext cx="815776" cy="820197"/>
          </a:xfrm>
          <a:prstGeom prst="rect">
            <a:avLst/>
          </a:prstGeom>
        </p:spPr>
      </p:pic>
      <p:sp>
        <p:nvSpPr>
          <p:cNvPr id="36" name="TextBox 35">
            <a:extLst>
              <a:ext uri="{FF2B5EF4-FFF2-40B4-BE49-F238E27FC236}">
                <a16:creationId xmlns:a16="http://schemas.microsoft.com/office/drawing/2014/main" id="{3C17D901-DBB3-D61E-49EE-8568451603E1}"/>
              </a:ext>
            </a:extLst>
          </p:cNvPr>
          <p:cNvSpPr txBox="1"/>
          <p:nvPr/>
        </p:nvSpPr>
        <p:spPr>
          <a:xfrm>
            <a:off x="4751421" y="2798856"/>
            <a:ext cx="2146749" cy="830997"/>
          </a:xfrm>
          <a:prstGeom prst="rect">
            <a:avLst/>
          </a:prstGeom>
          <a:noFill/>
        </p:spPr>
        <p:txBody>
          <a:bodyPr wrap="square" rtlCol="0">
            <a:spAutoFit/>
          </a:bodyPr>
          <a:lstStyle/>
          <a:p>
            <a:pPr algn="ctr"/>
            <a:r>
              <a:rPr lang="en-US" sz="1600" dirty="0"/>
              <a:t>Career Compass Resource Center (CCRC)</a:t>
            </a:r>
          </a:p>
        </p:txBody>
      </p:sp>
    </p:spTree>
    <p:extLst>
      <p:ext uri="{BB962C8B-B14F-4D97-AF65-F5344CB8AC3E}">
        <p14:creationId xmlns:p14="http://schemas.microsoft.com/office/powerpoint/2010/main" val="2378321155"/>
      </p:ext>
    </p:extLst>
  </p:cSld>
  <p:clrMapOvr>
    <a:masterClrMapping/>
  </p:clrMapOvr>
</p:sld>
</file>

<file path=ppt/theme/theme1.xml><?xml version="1.0" encoding="utf-8"?>
<a:theme xmlns:a="http://schemas.openxmlformats.org/drawingml/2006/main" name="Office Theme">
  <a:themeElements>
    <a:clrScheme name="Custom 1">
      <a:dk1>
        <a:srgbClr val="094179"/>
      </a:dk1>
      <a:lt1>
        <a:srgbClr val="FFFFFF"/>
      </a:lt1>
      <a:dk2>
        <a:srgbClr val="1A1918"/>
      </a:dk2>
      <a:lt2>
        <a:srgbClr val="FEDC31"/>
      </a:lt2>
      <a:accent1>
        <a:srgbClr val="008FC5"/>
      </a:accent1>
      <a:accent2>
        <a:srgbClr val="4D85B8"/>
      </a:accent2>
      <a:accent3>
        <a:srgbClr val="D96B29"/>
      </a:accent3>
      <a:accent4>
        <a:srgbClr val="919191"/>
      </a:accent4>
      <a:accent5>
        <a:srgbClr val="EDB07E"/>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mp;DPresentation_version2_20210114v0.04" id="{3BECFF03-50C7-B449-93A0-3C9D8D5AD35C}" vid="{6EB24316-5716-F64F-A11E-D8D2D7407CCC}"/>
    </a:ext>
  </a:extLst>
</a:theme>
</file>

<file path=ppt/theme/theme2.xml><?xml version="1.0" encoding="utf-8"?>
<a:theme xmlns:a="http://schemas.openxmlformats.org/drawingml/2006/main" name="1_Office Theme">
  <a:themeElements>
    <a:clrScheme name="Custom 1">
      <a:dk1>
        <a:srgbClr val="094179"/>
      </a:dk1>
      <a:lt1>
        <a:srgbClr val="FFFFFF"/>
      </a:lt1>
      <a:dk2>
        <a:srgbClr val="1A1918"/>
      </a:dk2>
      <a:lt2>
        <a:srgbClr val="FEDC31"/>
      </a:lt2>
      <a:accent1>
        <a:srgbClr val="008FC5"/>
      </a:accent1>
      <a:accent2>
        <a:srgbClr val="4D85B8"/>
      </a:accent2>
      <a:accent3>
        <a:srgbClr val="D96B29"/>
      </a:accent3>
      <a:accent4>
        <a:srgbClr val="919191"/>
      </a:accent4>
      <a:accent5>
        <a:srgbClr val="EDB07E"/>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mp;DPresentation_version2_20210114v0.04" id="{3BECFF03-50C7-B449-93A0-3C9D8D5AD35C}" vid="{E692C8BF-5654-8C46-8503-FB83A060A5D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2186</TotalTime>
  <Words>506</Words>
  <Application>Microsoft Office PowerPoint</Application>
  <PresentationFormat>On-screen Show (4:3)</PresentationFormat>
  <Paragraphs>64</Paragraphs>
  <Slides>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Times New Roman</vt:lpstr>
      <vt:lpstr>Office Theme</vt:lpstr>
      <vt:lpstr>1_Office Theme</vt:lpstr>
      <vt:lpstr>Workforce Development Spotlight: June 2022 A Summary of Upcoming Career Compass and WFD Opportunities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Kayley LeFaiver</dc:creator>
  <cp:lastModifiedBy>McDonald, Hilary L CIV USN COMNAVFACENGCOM DC (USA)</cp:lastModifiedBy>
  <cp:revision>69</cp:revision>
  <cp:lastPrinted>2021-07-06T17:55:29Z</cp:lastPrinted>
  <dcterms:created xsi:type="dcterms:W3CDTF">2021-01-19T16:25:13Z</dcterms:created>
  <dcterms:modified xsi:type="dcterms:W3CDTF">2022-06-03T01:53:00Z</dcterms:modified>
</cp:coreProperties>
</file>